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630" r:id="rId3"/>
    <p:sldId id="631" r:id="rId4"/>
    <p:sldId id="643" r:id="rId5"/>
    <p:sldId id="644" r:id="rId6"/>
    <p:sldId id="645" r:id="rId7"/>
    <p:sldId id="646" r:id="rId8"/>
    <p:sldId id="647" r:id="rId9"/>
    <p:sldId id="651" r:id="rId10"/>
    <p:sldId id="652" r:id="rId11"/>
    <p:sldId id="655" r:id="rId12"/>
    <p:sldId id="656" r:id="rId13"/>
    <p:sldId id="657" r:id="rId14"/>
    <p:sldId id="658" r:id="rId15"/>
    <p:sldId id="659" r:id="rId16"/>
    <p:sldId id="664" r:id="rId17"/>
    <p:sldId id="665" r:id="rId18"/>
    <p:sldId id="666" r:id="rId19"/>
    <p:sldId id="667" r:id="rId20"/>
    <p:sldId id="668" r:id="rId21"/>
    <p:sldId id="669" r:id="rId22"/>
    <p:sldId id="670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A0DC9C"/>
    <a:srgbClr val="076925"/>
    <a:srgbClr val="91CBF2"/>
    <a:srgbClr val="6699FF"/>
    <a:srgbClr val="627094"/>
    <a:srgbClr val="05C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274" autoAdjust="0"/>
  </p:normalViewPr>
  <p:slideViewPr>
    <p:cSldViewPr>
      <p:cViewPr varScale="1">
        <p:scale>
          <a:sx n="67" d="100"/>
          <a:sy n="67" d="100"/>
        </p:scale>
        <p:origin x="568" y="4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76200"/>
            <a:ext cx="9143998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Jim Crow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237412" cy="5257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Jim Crow</a:t>
            </a:r>
            <a:r>
              <a:rPr lang="en-US" sz="2800" dirty="0">
                <a:latin typeface="Arial" charset="0"/>
              </a:rPr>
              <a:t> laws passed to separate blacks and whites; legal basis for segregation (separation of people based on race)</a:t>
            </a:r>
          </a:p>
          <a:p>
            <a:r>
              <a:rPr lang="en-US" sz="2800" dirty="0"/>
              <a:t>Jim Crow laws blocked </a:t>
            </a:r>
            <a:r>
              <a:rPr lang="en-US" sz="2800" u="sng" dirty="0"/>
              <a:t>educational</a:t>
            </a:r>
            <a:r>
              <a:rPr lang="en-US" sz="2800" dirty="0"/>
              <a:t>, </a:t>
            </a:r>
            <a:r>
              <a:rPr lang="en-US" sz="2800" u="sng" dirty="0"/>
              <a:t>economic</a:t>
            </a:r>
            <a:r>
              <a:rPr lang="en-US" sz="2800" dirty="0"/>
              <a:t>, and </a:t>
            </a:r>
            <a:r>
              <a:rPr lang="en-US" sz="2800" u="sng" dirty="0"/>
              <a:t>social growth</a:t>
            </a:r>
            <a:r>
              <a:rPr lang="en-US" sz="2800" dirty="0"/>
              <a:t> and opportunities for most Southerners, both black and white. </a:t>
            </a:r>
          </a:p>
          <a:p>
            <a:r>
              <a:rPr lang="en-US" sz="2800" dirty="0">
                <a:latin typeface="Arial" charset="0"/>
              </a:rPr>
              <a:t>Segregation included (but not limited to) </a:t>
            </a:r>
          </a:p>
          <a:p>
            <a:pPr lvl="1"/>
            <a:r>
              <a:rPr lang="en-US" sz="2400" dirty="0">
                <a:latin typeface="Arial" charset="0"/>
              </a:rPr>
              <a:t>Schools</a:t>
            </a:r>
          </a:p>
          <a:p>
            <a:pPr lvl="1"/>
            <a:r>
              <a:rPr lang="en-US" sz="2400" dirty="0">
                <a:latin typeface="Arial" charset="0"/>
              </a:rPr>
              <a:t>Public transportation</a:t>
            </a:r>
          </a:p>
          <a:p>
            <a:pPr lvl="1"/>
            <a:r>
              <a:rPr lang="en-US" sz="2400" dirty="0">
                <a:latin typeface="Arial" charset="0"/>
              </a:rPr>
              <a:t>Water fountains and bathrooms</a:t>
            </a:r>
          </a:p>
          <a:p>
            <a:pPr lvl="1"/>
            <a:r>
              <a:rPr lang="en-US" sz="2400" dirty="0">
                <a:latin typeface="Arial" charset="0"/>
              </a:rPr>
              <a:t>Graveyards and bibles used to swear on it court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82" y="1586345"/>
            <a:ext cx="4082143" cy="2286000"/>
          </a:xfrm>
          <a:prstGeom prst="rect">
            <a:avLst/>
          </a:prstGeom>
        </p:spPr>
      </p:pic>
      <p:pic>
        <p:nvPicPr>
          <p:cNvPr id="1028" name="Picture 4" descr="Image result for jim crow l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733800"/>
            <a:ext cx="425220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Disenfranchisement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5943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Grandfather Clause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You can vote if your father could vote, or your Grandfather fought in the Civil War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This allowed all whites to vote, but ruled out AA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Let whites bypass poll taxes and literacy tests.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12" y="2057400"/>
            <a:ext cx="61028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1906 Atlanta Riot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5943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Racial Violence spreading through out the South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Sept 22-24 Riot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200" dirty="0"/>
              <a:t>Lasted 48 hours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200" dirty="0"/>
              <a:t>Caused by local newspaper articles claiming black men were attacking white women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200" dirty="0"/>
              <a:t>Untrue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200" dirty="0"/>
              <a:t>Whites were threatened by blacks taking their jobs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16386" name="Picture 2" descr="Image result for atlanta race riot 1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64" y="1905000"/>
            <a:ext cx="6311364" cy="39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Atlanta Riots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5943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Group of white men gathered in Atlanta wanting revenge for the attacks on women (not knowing they were untrue)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Officials were trying to calm the mob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They started attacking any black men they saw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2" descr="Image result for atlanta race riot 1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52" y="1981200"/>
            <a:ext cx="61294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Atlanta Riots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58674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800" dirty="0"/>
              <a:t>They started entering black businesses and beating people to death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800" dirty="0"/>
              <a:t>Georgia militia was called in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800" dirty="0"/>
              <a:t>Blacks then armed themselves in defense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800" dirty="0"/>
              <a:t>Continued on the next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800" dirty="0"/>
          </a:p>
          <a:p>
            <a:endParaRPr lang="en-US" sz="3800" dirty="0"/>
          </a:p>
        </p:txBody>
      </p:sp>
      <p:pic>
        <p:nvPicPr>
          <p:cNvPr id="14338" name="Picture 2" descr="Image result for atlanta race riot 1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98" y="1676400"/>
            <a:ext cx="6177803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65532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Atlanta Riots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524000"/>
            <a:ext cx="53340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Black and white businessmen came together to end the riot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They did not like the negative attention Atlanta received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3600" dirty="0"/>
              <a:t>Effect: deeper segregation until 1960s (civil rights)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1026" name="Picture 2" descr="Image result for atlanta race riot 1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0"/>
            <a:ext cx="5238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tlanta race riot 19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1995055"/>
            <a:ext cx="3326986" cy="4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tlanta race riot 19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987" y="1995055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02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Bourbon Triumvirate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5105400" cy="5105400"/>
          </a:xfrm>
          <a:ln w="57150">
            <a:solidFill>
              <a:srgbClr val="99FFC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GA’s 3 most powerful politicians post-reconstruction</a:t>
            </a:r>
          </a:p>
          <a:p>
            <a:pPr lvl="1"/>
            <a:r>
              <a:rPr lang="en-US" sz="2400" dirty="0"/>
              <a:t>Experience during Civil War helped them earn their status</a:t>
            </a:r>
          </a:p>
          <a:p>
            <a:r>
              <a:rPr lang="en-US" sz="2800" dirty="0"/>
              <a:t>Focused on Agriculture in the beginning and then transitioned into businesses and industry</a:t>
            </a:r>
          </a:p>
          <a:p>
            <a:r>
              <a:rPr lang="en-US" sz="2800" dirty="0"/>
              <a:t>Interested in railroad and coal-mining</a:t>
            </a:r>
          </a:p>
          <a:p>
            <a:r>
              <a:rPr lang="en-US" sz="2800" dirty="0"/>
              <a:t>Supported white supremacy</a:t>
            </a:r>
          </a:p>
          <a:p>
            <a:r>
              <a:rPr lang="en-US" sz="2800" dirty="0"/>
              <a:t>Never again has a trio dominated politics in Georgia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77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Henry Grady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5105400" cy="5105400"/>
          </a:xfrm>
          <a:ln w="57150">
            <a:solidFill>
              <a:srgbClr val="99FFC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Journalist</a:t>
            </a:r>
          </a:p>
          <a:p>
            <a:r>
              <a:rPr lang="en-US" sz="2800" dirty="0"/>
              <a:t>Called post-reconstruction “New South”</a:t>
            </a:r>
          </a:p>
          <a:p>
            <a:pPr lvl="1"/>
            <a:r>
              <a:rPr lang="en-US" sz="2400" dirty="0"/>
              <a:t>Full of industrialization and economic success</a:t>
            </a:r>
          </a:p>
          <a:p>
            <a:r>
              <a:rPr lang="en-US" sz="2800" dirty="0"/>
              <a:t>Influential in politics</a:t>
            </a:r>
          </a:p>
          <a:p>
            <a:r>
              <a:rPr lang="en-US" sz="2800" dirty="0"/>
              <a:t>“Spokesman of the New South”</a:t>
            </a:r>
          </a:p>
          <a:p>
            <a:r>
              <a:rPr lang="en-US" sz="2800" dirty="0"/>
              <a:t>Cotton Expositions</a:t>
            </a:r>
          </a:p>
          <a:p>
            <a:pPr lvl="1"/>
            <a:r>
              <a:rPr lang="en-US" sz="2400" dirty="0"/>
              <a:t>Brought in millions of $</a:t>
            </a:r>
          </a:p>
          <a:p>
            <a:pPr lvl="1"/>
            <a:r>
              <a:rPr lang="en-US" sz="2400" dirty="0"/>
              <a:t>Created Thousands of jobs</a:t>
            </a:r>
          </a:p>
          <a:p>
            <a:r>
              <a:rPr lang="en-US" sz="2800" dirty="0"/>
              <a:t>Claimed everyone was treated fairly in Atlanta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06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Tom 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5105400" cy="5105400"/>
          </a:xfrm>
          <a:ln w="57150">
            <a:solidFill>
              <a:srgbClr val="99FFCC"/>
            </a:solidFill>
          </a:ln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/>
              <a:t>Populist Party supporter</a:t>
            </a:r>
          </a:p>
          <a:p>
            <a:r>
              <a:rPr lang="en-US" sz="2800" dirty="0"/>
              <a:t>Pro-agriculture</a:t>
            </a:r>
          </a:p>
          <a:p>
            <a:r>
              <a:rPr lang="en-US" sz="2800" dirty="0"/>
              <a:t>Condemned lynching</a:t>
            </a:r>
          </a:p>
          <a:p>
            <a:r>
              <a:rPr lang="en-US" sz="2800" dirty="0"/>
              <a:t>Elected to GA House of Representatives</a:t>
            </a:r>
          </a:p>
          <a:p>
            <a:r>
              <a:rPr lang="en-US" sz="2800" dirty="0"/>
              <a:t>Spoke out about growing racism in the South</a:t>
            </a:r>
          </a:p>
          <a:p>
            <a:r>
              <a:rPr lang="en-US" sz="2800" dirty="0"/>
              <a:t>Against US in WWI</a:t>
            </a:r>
          </a:p>
          <a:p>
            <a:r>
              <a:rPr lang="en-US" sz="2800" dirty="0"/>
              <a:t>Elected to Congress</a:t>
            </a:r>
          </a:p>
          <a:p>
            <a:r>
              <a:rPr lang="en-US" sz="2800" dirty="0"/>
              <a:t>(1904-became aggressive white </a:t>
            </a:r>
            <a:r>
              <a:rPr lang="en-US" sz="2800" dirty="0" err="1"/>
              <a:t>supremist</a:t>
            </a:r>
            <a:r>
              <a:rPr lang="en-US" sz="2800" dirty="0"/>
              <a:t>/anti-</a:t>
            </a:r>
            <a:r>
              <a:rPr lang="en-US" sz="2800" dirty="0" err="1"/>
              <a:t>jews</a:t>
            </a:r>
            <a:r>
              <a:rPr lang="en-US" sz="2800" dirty="0"/>
              <a:t>, </a:t>
            </a:r>
            <a:r>
              <a:rPr lang="en-US" sz="2800" dirty="0" err="1"/>
              <a:t>catholics</a:t>
            </a:r>
            <a:r>
              <a:rPr lang="en-US" sz="2800" dirty="0"/>
              <a:t>, AAs)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99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Booker T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5105400" cy="5105400"/>
          </a:xfrm>
          <a:ln w="57150">
            <a:solidFill>
              <a:srgbClr val="99FFC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Educator, power broker, institution builder</a:t>
            </a:r>
          </a:p>
          <a:p>
            <a:r>
              <a:rPr lang="en-US" sz="2800" dirty="0"/>
              <a:t>Founded </a:t>
            </a:r>
            <a:r>
              <a:rPr lang="en-US" sz="2800" dirty="0" err="1"/>
              <a:t>Tuskagee</a:t>
            </a:r>
            <a:r>
              <a:rPr lang="en-US" sz="2800" dirty="0"/>
              <a:t> </a:t>
            </a:r>
            <a:r>
              <a:rPr lang="en-US" sz="2800" dirty="0" err="1"/>
              <a:t>Insitute</a:t>
            </a:r>
            <a:r>
              <a:rPr lang="en-US" sz="2800" dirty="0"/>
              <a:t> (Black University)</a:t>
            </a:r>
          </a:p>
          <a:p>
            <a:r>
              <a:rPr lang="en-US" sz="2800" dirty="0"/>
              <a:t>Created schools, newspapers, and National Negro Business League</a:t>
            </a:r>
          </a:p>
          <a:p>
            <a:r>
              <a:rPr lang="en-US" sz="2800" dirty="0"/>
              <a:t>Focus on Economic Self-determination not political and civil rights</a:t>
            </a:r>
          </a:p>
          <a:p>
            <a:r>
              <a:rPr lang="en-US" sz="2800" dirty="0"/>
              <a:t>Helped form the NAACP and secretly worked against Jim Crow Laws and spoke out against lynching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85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W.E.B. DuBois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5105400" cy="5105400"/>
          </a:xfrm>
          <a:ln w="57150">
            <a:solidFill>
              <a:srgbClr val="99FFC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Activist</a:t>
            </a:r>
          </a:p>
          <a:p>
            <a:r>
              <a:rPr lang="en-US" sz="2800" dirty="0"/>
              <a:t>Writer and fonder of NAACP</a:t>
            </a:r>
          </a:p>
          <a:p>
            <a:pPr lvl="1"/>
            <a:r>
              <a:rPr lang="en-US" sz="2400" dirty="0"/>
              <a:t>National association for advancement of colored people</a:t>
            </a:r>
          </a:p>
          <a:p>
            <a:r>
              <a:rPr lang="en-US" sz="2800" dirty="0"/>
              <a:t>Wanted to change Jim Crow Laws</a:t>
            </a:r>
          </a:p>
          <a:p>
            <a:r>
              <a:rPr lang="en-US" sz="2800" dirty="0"/>
              <a:t>Harvard University (PhD)</a:t>
            </a:r>
          </a:p>
          <a:p>
            <a:r>
              <a:rPr lang="en-US" sz="2800" dirty="0"/>
              <a:t>Believed African Americans should be fully equal in every way</a:t>
            </a:r>
          </a:p>
          <a:p>
            <a:r>
              <a:rPr lang="en-US" sz="2800" dirty="0"/>
              <a:t>Advocated for women’s rights as well</a:t>
            </a:r>
          </a:p>
        </p:txBody>
      </p:sp>
    </p:spTree>
    <p:extLst>
      <p:ext uri="{BB962C8B-B14F-4D97-AF65-F5344CB8AC3E}">
        <p14:creationId xmlns:p14="http://schemas.microsoft.com/office/powerpoint/2010/main" val="18786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d gray civil rights activ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82" y="32004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5334001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Jim Crow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5" y="1600200"/>
            <a:ext cx="4778477" cy="5257800"/>
          </a:xfrm>
        </p:spPr>
        <p:txBody>
          <a:bodyPr>
            <a:noAutofit/>
          </a:bodyPr>
          <a:lstStyle/>
          <a:p>
            <a:pPr marL="0" lvl="0" indent="-76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800" dirty="0"/>
              <a:t>Inter-racial marriage between the races was strictly forbidden</a:t>
            </a:r>
          </a:p>
          <a:p>
            <a:pPr marL="0" lvl="0" indent="-76200">
              <a:lnSpc>
                <a:spcPct val="100000"/>
              </a:lnSpc>
              <a:spcBef>
                <a:spcPts val="3000"/>
              </a:spcBef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800" dirty="0"/>
              <a:t>Lynching was used in largely rural areas to enforce the social order of segregation</a:t>
            </a:r>
          </a:p>
          <a:p>
            <a:pPr marL="0" lvl="0" indent="-76200">
              <a:lnSpc>
                <a:spcPct val="100000"/>
              </a:lnSpc>
              <a:spcBef>
                <a:spcPts val="3000"/>
              </a:spcBef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800" dirty="0"/>
              <a:t>From 1882-1930, 482 African-Americans were lynched in Georgia, second only to Mississippi. </a:t>
            </a:r>
          </a:p>
          <a:p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4951412" y="304800"/>
            <a:ext cx="5029200" cy="4343400"/>
          </a:xfrm>
          <a:prstGeom prst="wedgeEllipseCallout">
            <a:avLst>
              <a:gd name="adj1" fmla="val 48510"/>
              <a:gd name="adj2" fmla="val 40485"/>
            </a:avLst>
          </a:prstGeom>
          <a:solidFill>
            <a:srgbClr val="A0DC9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</a:pP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“We were segregated from the cradle to the grave, the toilet to the train, the classroom to the courtroom.” </a:t>
            </a:r>
          </a:p>
          <a:p>
            <a:pPr lvl="0" algn="ctr">
              <a:buClr>
                <a:srgbClr val="000000"/>
              </a:buClr>
            </a:pP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lvl="0" algn="ctr">
              <a:buClr>
                <a:schemeClr val="dk1"/>
              </a:buClr>
            </a:pPr>
            <a:r>
              <a:rPr lang="en-US" sz="2400" i="1" dirty="0">
                <a:solidFill>
                  <a:schemeClr val="bg1"/>
                </a:solidFill>
                <a:latin typeface="Berlin Sans FB" panose="020E0602020502020306" pitchFamily="34" charset="0"/>
              </a:rPr>
              <a:t>Fred Gray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  <a:p>
            <a:pPr lvl="0" algn="ctr">
              <a:buClr>
                <a:schemeClr val="dk1"/>
              </a:buClr>
            </a:pP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(Civil Rights Activist and lawyer for Rosa </a:t>
            </a: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Parks)</a:t>
            </a:r>
          </a:p>
        </p:txBody>
      </p:sp>
    </p:spTree>
    <p:extLst>
      <p:ext uri="{BB962C8B-B14F-4D97-AF65-F5344CB8AC3E}">
        <p14:creationId xmlns:p14="http://schemas.microsoft.com/office/powerpoint/2010/main" val="9682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Alonzo Herndon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5105400" cy="5105400"/>
          </a:xfrm>
          <a:ln w="57150">
            <a:solidFill>
              <a:srgbClr val="99FFC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Owned a barber shops in Atlanta</a:t>
            </a:r>
          </a:p>
          <a:p>
            <a:pPr lvl="1"/>
            <a:r>
              <a:rPr lang="en-US" sz="2400" dirty="0"/>
              <a:t>Gold and chandeliers</a:t>
            </a:r>
          </a:p>
          <a:p>
            <a:r>
              <a:rPr lang="en-US" sz="2800" dirty="0"/>
              <a:t>Invested in Real Estate</a:t>
            </a:r>
          </a:p>
          <a:p>
            <a:r>
              <a:rPr lang="en-US" sz="2800" dirty="0"/>
              <a:t>Bought a burial company that turned into </a:t>
            </a:r>
            <a:r>
              <a:rPr lang="en-US" sz="2800" dirty="0" err="1"/>
              <a:t>Atlant</a:t>
            </a:r>
            <a:r>
              <a:rPr lang="en-US" sz="2800" dirty="0"/>
              <a:t> Life Insurance Company</a:t>
            </a:r>
          </a:p>
          <a:p>
            <a:pPr lvl="1"/>
            <a:r>
              <a:rPr lang="en-US" sz="2400" dirty="0"/>
              <a:t>1 of the most successful black owned businesses in the country</a:t>
            </a:r>
          </a:p>
          <a:p>
            <a:r>
              <a:rPr lang="en-US" sz="2800" dirty="0"/>
              <a:t>First African American Millionaire in Atlanta</a:t>
            </a:r>
          </a:p>
          <a:p>
            <a:r>
              <a:rPr lang="en-US" sz="2800" dirty="0"/>
              <a:t>Entrepreneur; owned more property than any other African American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4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Leo Frank (Jewish)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4812" y="1676400"/>
            <a:ext cx="6553200" cy="51054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900" dirty="0"/>
              <a:t>Last person to see Mary </a:t>
            </a:r>
            <a:r>
              <a:rPr lang="en-US" sz="2900" dirty="0" err="1"/>
              <a:t>Phagan</a:t>
            </a:r>
            <a:r>
              <a:rPr lang="en-US" sz="2900" dirty="0"/>
              <a:t> alive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One of many suspects in Mary’s murder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Sentenced to life in prison for the murder he didn’t commit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A mob broke him out of jail and took him to Marietta where they lynched him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The KKK rose once again from the mob that lynched Leo Frank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(Officially pardoned in 1986)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(era of Antisemitism)</a:t>
            </a:r>
          </a:p>
          <a:p>
            <a:pPr>
              <a:spcBef>
                <a:spcPts val="600"/>
              </a:spcBef>
            </a:pPr>
            <a:endParaRPr lang="en-US" sz="2900" dirty="0"/>
          </a:p>
          <a:p>
            <a:pPr>
              <a:spcBef>
                <a:spcPts val="600"/>
              </a:spcBef>
            </a:pPr>
            <a:endParaRPr lang="en-US" sz="2900" dirty="0"/>
          </a:p>
        </p:txBody>
      </p:sp>
      <p:pic>
        <p:nvPicPr>
          <p:cNvPr id="1026" name="Picture 2" descr="Image result for leo frank">
            <a:extLst>
              <a:ext uri="{FF2B5EF4-FFF2-40B4-BE49-F238E27FC236}">
                <a16:creationId xmlns:a16="http://schemas.microsoft.com/office/drawing/2014/main" id="{C360A841-5DEA-4260-9A3B-C0ECDA5952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7" y="1676400"/>
            <a:ext cx="415435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6586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Plessy VS Ferguson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008812" cy="52578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SEPARATE BUT EQUAL…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June 7, 1892 – Louisiana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Homer Plessy was arrested for sitting in the “Whites Only” section of a railcar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It was a planned protest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He was 1/8th black and “could pass for white”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Identified himself as a black 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Wanted to challenge Louisiana’s segregation laws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Image result for homer ple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627909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6586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Plessy VS Ferguson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008812" cy="52578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SEPARATE BUT EQUAL…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Went to the Supreme Court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Court ruled AGAINST Plessy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“Separate but equal”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14</a:t>
            </a:r>
            <a:r>
              <a:rPr lang="en-US" sz="3200" baseline="30000" dirty="0"/>
              <a:t>th</a:t>
            </a:r>
            <a:r>
              <a:rPr lang="en-US" sz="3200" dirty="0"/>
              <a:t> and 15</a:t>
            </a:r>
            <a:r>
              <a:rPr lang="en-US" sz="3200" baseline="30000" dirty="0"/>
              <a:t>th</a:t>
            </a:r>
            <a:r>
              <a:rPr lang="en-US" sz="3200" dirty="0"/>
              <a:t> amendment gave African Americans POLITICAL rights, not social rights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As long as the facilities were equal, they could be separate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………………………………..but were they?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Image result for homer ple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627909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eparate but eq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0017"/>
            <a:ext cx="10210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eparate but equ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6667"/>
          <a:stretch/>
        </p:blipFill>
        <p:spPr bwMode="auto">
          <a:xfrm>
            <a:off x="379412" y="-7168"/>
            <a:ext cx="11430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eparate but eq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23091"/>
            <a:ext cx="6785283" cy="68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Disenfranchisement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2133600"/>
            <a:ext cx="53340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4800" dirty="0"/>
              <a:t>Denying the right to vote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4800" dirty="0"/>
              <a:t>Different ways of preventing certain people from voting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endParaRPr lang="en-US" sz="4800" dirty="0"/>
          </a:p>
        </p:txBody>
      </p:sp>
      <p:pic>
        <p:nvPicPr>
          <p:cNvPr id="7170" name="Picture 2" descr="Image result for 15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1397000"/>
            <a:ext cx="63853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Maiandra GD" panose="020E0502030308020204" pitchFamily="34" charset="0"/>
              </a:rPr>
              <a:t>Disenfranchisement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54864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4400" dirty="0"/>
              <a:t>Fee at the voting booth for African Americans and poor whites?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3600"/>
            </a:pPr>
            <a:r>
              <a:rPr lang="en-US" sz="4400" dirty="0"/>
              <a:t> This tax was waived for most poor whites.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/>
          </a:p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14" y="1524000"/>
            <a:ext cx="645080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817</Words>
  <Application>Microsoft Office PowerPoint</Application>
  <PresentationFormat>Custom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</vt:lpstr>
      <vt:lpstr>Consolas</vt:lpstr>
      <vt:lpstr>Corbel</vt:lpstr>
      <vt:lpstr>Maiandra GD</vt:lpstr>
      <vt:lpstr>Chalkboard 16x9</vt:lpstr>
      <vt:lpstr>Jim Crow Laws</vt:lpstr>
      <vt:lpstr>Jim Crow</vt:lpstr>
      <vt:lpstr>Plessy VS Ferguson</vt:lpstr>
      <vt:lpstr>Plessy VS Ferguson</vt:lpstr>
      <vt:lpstr>PowerPoint Presentation</vt:lpstr>
      <vt:lpstr>PowerPoint Presentation</vt:lpstr>
      <vt:lpstr>PowerPoint Presentation</vt:lpstr>
      <vt:lpstr>Disenfranchisement</vt:lpstr>
      <vt:lpstr>Disenfranchisement</vt:lpstr>
      <vt:lpstr>Disenfranchisement</vt:lpstr>
      <vt:lpstr>1906 Atlanta Riot</vt:lpstr>
      <vt:lpstr>Atlanta Riots</vt:lpstr>
      <vt:lpstr>Atlanta Riots</vt:lpstr>
      <vt:lpstr>Atlanta Riots</vt:lpstr>
      <vt:lpstr>Bourbon Triumvirate</vt:lpstr>
      <vt:lpstr>Henry Grady</vt:lpstr>
      <vt:lpstr>Tom Watson</vt:lpstr>
      <vt:lpstr>Booker T Washington</vt:lpstr>
      <vt:lpstr>W.E.B. DuBois</vt:lpstr>
      <vt:lpstr>Alonzo Herndon</vt:lpstr>
      <vt:lpstr>Leo Frank (Jewish)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2016-07-23T23:13:25Z</dcterms:created>
  <dcterms:modified xsi:type="dcterms:W3CDTF">2020-01-27T17:35:12Z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