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5"/>
  </p:notesMasterIdLst>
  <p:handoutMasterIdLst>
    <p:handoutMasterId r:id="rId36"/>
  </p:handoutMasterIdLst>
  <p:sldIdLst>
    <p:sldId id="613" r:id="rId3"/>
    <p:sldId id="615" r:id="rId4"/>
    <p:sldId id="616" r:id="rId5"/>
    <p:sldId id="620" r:id="rId6"/>
    <p:sldId id="617" r:id="rId7"/>
    <p:sldId id="618" r:id="rId8"/>
    <p:sldId id="619" r:id="rId9"/>
    <p:sldId id="621" r:id="rId10"/>
    <p:sldId id="622" r:id="rId11"/>
    <p:sldId id="605" r:id="rId12"/>
    <p:sldId id="606" r:id="rId13"/>
    <p:sldId id="624" r:id="rId14"/>
    <p:sldId id="623" r:id="rId15"/>
    <p:sldId id="626" r:id="rId16"/>
    <p:sldId id="627" r:id="rId17"/>
    <p:sldId id="628" r:id="rId18"/>
    <p:sldId id="629" r:id="rId19"/>
    <p:sldId id="630" r:id="rId20"/>
    <p:sldId id="631" r:id="rId21"/>
    <p:sldId id="634" r:id="rId22"/>
    <p:sldId id="632" r:id="rId23"/>
    <p:sldId id="633" r:id="rId24"/>
    <p:sldId id="653" r:id="rId25"/>
    <p:sldId id="654" r:id="rId26"/>
    <p:sldId id="655" r:id="rId27"/>
    <p:sldId id="656" r:id="rId28"/>
    <p:sldId id="657" r:id="rId29"/>
    <p:sldId id="658" r:id="rId30"/>
    <p:sldId id="659" r:id="rId31"/>
    <p:sldId id="662" r:id="rId32"/>
    <p:sldId id="663" r:id="rId33"/>
    <p:sldId id="664"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BF2"/>
    <a:srgbClr val="99FFCC"/>
    <a:srgbClr val="17A687"/>
    <a:srgbClr val="6699FF"/>
    <a:srgbClr val="A0DC9C"/>
    <a:srgbClr val="076925"/>
    <a:srgbClr val="627094"/>
    <a:srgbClr val="05C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5274" autoAdjust="0"/>
  </p:normalViewPr>
  <p:slideViewPr>
    <p:cSldViewPr>
      <p:cViewPr varScale="1">
        <p:scale>
          <a:sx n="67" d="100"/>
          <a:sy n="67" d="100"/>
        </p:scale>
        <p:origin x="568" y="64"/>
      </p:cViewPr>
      <p:guideLst>
        <p:guide pos="3839"/>
        <p:guide orient="horz" pos="2160"/>
      </p:guideLst>
    </p:cSldViewPr>
  </p:slideViewPr>
  <p:notesTextViewPr>
    <p:cViewPr>
      <p:scale>
        <a:sx n="3" d="2"/>
        <a:sy n="3" d="2"/>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11/13/2019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11/13/2019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11/13/2019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11/13/2019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11/13/2019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11/13/2019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11/13/2019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11/13/2019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11/13/2019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11/13/2019</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hyperlink" Target="http://upload.wikimedia.org/wikipedia/commons/0/01/ElectoralCollege1860.svg"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https://www.youtube.com/watch?v=wkH2Ck-gH0I"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issouri compromise map"/>
          <p:cNvPicPr>
            <a:picLocks noChangeAspect="1" noChangeArrowheads="1"/>
          </p:cNvPicPr>
          <p:nvPr/>
        </p:nvPicPr>
        <p:blipFill rotWithShape="1">
          <a:blip r:embed="rId2">
            <a:extLst>
              <a:ext uri="{28A0092B-C50C-407E-A947-70E740481C1C}">
                <a14:useLocalDpi xmlns:a14="http://schemas.microsoft.com/office/drawing/2010/main" val="0"/>
              </a:ext>
            </a:extLst>
          </a:blip>
          <a:srcRect t="4431" r="3817" b="6965"/>
          <a:stretch/>
        </p:blipFill>
        <p:spPr bwMode="auto">
          <a:xfrm>
            <a:off x="-1" y="0"/>
            <a:ext cx="12188825" cy="687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6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8"/>
            <a:ext cx="11582400" cy="1020762"/>
          </a:xfrm>
        </p:spPr>
        <p:txBody>
          <a:bodyPr>
            <a:noAutofit/>
          </a:bodyPr>
          <a:lstStyle/>
          <a:p>
            <a:pPr algn="ctr"/>
            <a:r>
              <a:rPr lang="en-US" sz="6000" dirty="0">
                <a:solidFill>
                  <a:srgbClr val="99FFCC"/>
                </a:solidFill>
                <a:latin typeface="Berlin Sans FB" panose="020E0602020502020306" pitchFamily="34" charset="0"/>
              </a:rPr>
              <a:t>States Rights</a:t>
            </a:r>
          </a:p>
        </p:txBody>
      </p:sp>
      <p:sp>
        <p:nvSpPr>
          <p:cNvPr id="3" name="Content Placeholder 2"/>
          <p:cNvSpPr>
            <a:spLocks noGrp="1"/>
          </p:cNvSpPr>
          <p:nvPr>
            <p:ph sz="half" idx="1"/>
          </p:nvPr>
        </p:nvSpPr>
        <p:spPr>
          <a:xfrm>
            <a:off x="150811" y="1524000"/>
            <a:ext cx="5867401" cy="5334000"/>
          </a:xfrm>
          <a:ln w="38100">
            <a:noFill/>
          </a:ln>
        </p:spPr>
        <p:txBody>
          <a:bodyPr>
            <a:noAutofit/>
          </a:bodyPr>
          <a:lstStyle/>
          <a:p>
            <a:r>
              <a:rPr lang="en-US" sz="2800" dirty="0">
                <a:solidFill>
                  <a:srgbClr val="FF0000"/>
                </a:solidFill>
                <a:latin typeface="Arial" charset="0"/>
                <a:cs typeface="Arial" charset="0"/>
              </a:rPr>
              <a:t>States’ rights</a:t>
            </a:r>
            <a:r>
              <a:rPr lang="en-US" sz="2800" dirty="0">
                <a:latin typeface="Arial" charset="0"/>
                <a:cs typeface="Arial" charset="0"/>
              </a:rPr>
              <a:t>: Belief that the state’s interests take precedence over interests of national government</a:t>
            </a:r>
          </a:p>
          <a:p>
            <a:r>
              <a:rPr lang="en-US" sz="2800" dirty="0">
                <a:latin typeface="Arial" charset="0"/>
                <a:cs typeface="Arial" charset="0"/>
              </a:rPr>
              <a:t>Northern states believed that all states should abide by laws made by the national government</a:t>
            </a:r>
          </a:p>
          <a:p>
            <a:r>
              <a:rPr lang="en-US" sz="2800" dirty="0">
                <a:latin typeface="Arial" charset="0"/>
                <a:cs typeface="Arial" charset="0"/>
              </a:rPr>
              <a:t>Southern states believed that states had right to govern themselves and decide what would be best for their own situation</a:t>
            </a:r>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1475"/>
          <a:stretch/>
        </p:blipFill>
        <p:spPr bwMode="auto">
          <a:xfrm>
            <a:off x="6013416" y="1676400"/>
            <a:ext cx="614417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83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149489"/>
            <a:ext cx="5715000" cy="1020762"/>
          </a:xfrm>
        </p:spPr>
        <p:txBody>
          <a:bodyPr>
            <a:noAutofit/>
          </a:bodyPr>
          <a:lstStyle/>
          <a:p>
            <a:pPr algn="ctr"/>
            <a:r>
              <a:rPr lang="en-US" sz="6600" dirty="0">
                <a:solidFill>
                  <a:srgbClr val="99FFCC"/>
                </a:solidFill>
                <a:latin typeface="Berlin Sans FB" panose="020E0602020502020306" pitchFamily="34" charset="0"/>
              </a:rPr>
              <a:t>Nullification</a:t>
            </a:r>
          </a:p>
        </p:txBody>
      </p:sp>
      <p:sp>
        <p:nvSpPr>
          <p:cNvPr id="3" name="Content Placeholder 2"/>
          <p:cNvSpPr>
            <a:spLocks noGrp="1"/>
          </p:cNvSpPr>
          <p:nvPr>
            <p:ph sz="half" idx="1"/>
          </p:nvPr>
        </p:nvSpPr>
        <p:spPr>
          <a:xfrm>
            <a:off x="227012" y="1676400"/>
            <a:ext cx="4953000" cy="4800600"/>
          </a:xfrm>
          <a:ln w="38100">
            <a:noFill/>
          </a:ln>
        </p:spPr>
        <p:txBody>
          <a:bodyPr>
            <a:noAutofit/>
          </a:bodyPr>
          <a:lstStyle/>
          <a:p>
            <a:r>
              <a:rPr lang="en-US" sz="2800" dirty="0">
                <a:latin typeface="Arial" charset="0"/>
              </a:rPr>
              <a:t>Many Southern states believed that if the US Government created laws that took away their right to own slaves then those states had the right to nullify those laws.</a:t>
            </a:r>
          </a:p>
          <a:p>
            <a:r>
              <a:rPr lang="en-US" sz="2800" dirty="0">
                <a:solidFill>
                  <a:srgbClr val="FF0000"/>
                </a:solidFill>
                <a:latin typeface="Arial" charset="0"/>
              </a:rPr>
              <a:t>Nullification</a:t>
            </a:r>
            <a:r>
              <a:rPr lang="en-US" sz="2800" dirty="0">
                <a:latin typeface="Arial" charset="0"/>
              </a:rPr>
              <a:t> – Legal theory that states have a right to nullify, or invalidate, a law which that state viewed as unconstitutional. </a:t>
            </a:r>
          </a:p>
        </p:txBody>
      </p:sp>
      <p:pic>
        <p:nvPicPr>
          <p:cNvPr id="4" name="Picture 2" descr="Image result for null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025" y="1"/>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null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1751063"/>
            <a:ext cx="3943350" cy="27891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ullifica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93"/>
          <a:stretch/>
        </p:blipFill>
        <p:spPr bwMode="auto">
          <a:xfrm>
            <a:off x="7542212" y="3784746"/>
            <a:ext cx="4530626" cy="306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27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1" y="76200"/>
            <a:ext cx="12038013" cy="5539978"/>
          </a:xfrm>
          <a:prstGeom prst="rect">
            <a:avLst/>
          </a:prstGeom>
        </p:spPr>
        <p:txBody>
          <a:bodyPr wrap="square">
            <a:spAutoFit/>
          </a:bodyPr>
          <a:lstStyle/>
          <a:p>
            <a:pPr algn="ctr"/>
            <a:r>
              <a:rPr lang="en-US" sz="4800" dirty="0">
                <a:solidFill>
                  <a:srgbClr val="99FFCC"/>
                </a:solidFill>
                <a:latin typeface="Berlin Sans FB" panose="020E0602020502020306" pitchFamily="34" charset="0"/>
                <a:ea typeface="Cambria Math" panose="02040503050406030204" pitchFamily="18" charset="0"/>
                <a:cs typeface="Andalus" panose="02020603050405020304" pitchFamily="18" charset="-78"/>
              </a:rPr>
              <a:t>The issues of slavery tied with the concept of states’ rights left a huge rift on the country. </a:t>
            </a:r>
            <a:br>
              <a:rPr lang="en-US" sz="4800" dirty="0">
                <a:solidFill>
                  <a:srgbClr val="99FFCC"/>
                </a:solidFill>
                <a:latin typeface="Berlin Sans FB" panose="020E0602020502020306" pitchFamily="34" charset="0"/>
                <a:ea typeface="Cambria Math" panose="02040503050406030204" pitchFamily="18" charset="0"/>
                <a:cs typeface="Andalus" panose="02020603050405020304" pitchFamily="18" charset="-78"/>
              </a:rPr>
            </a:br>
            <a:br>
              <a:rPr lang="en-US" dirty="0">
                <a:solidFill>
                  <a:srgbClr val="99FFCC"/>
                </a:solidFill>
                <a:latin typeface="Berlin Sans FB" panose="020E0602020502020306" pitchFamily="34" charset="0"/>
                <a:ea typeface="Cambria Math" panose="02040503050406030204" pitchFamily="18" charset="0"/>
                <a:cs typeface="Andalus" panose="02020603050405020304" pitchFamily="18" charset="-78"/>
              </a:rPr>
            </a:br>
            <a:r>
              <a:rPr lang="en-US" sz="4800" dirty="0">
                <a:solidFill>
                  <a:srgbClr val="99FFCC"/>
                </a:solidFill>
                <a:latin typeface="Berlin Sans FB" panose="020E0602020502020306" pitchFamily="34" charset="0"/>
                <a:ea typeface="Cambria Math" panose="02040503050406030204" pitchFamily="18" charset="0"/>
                <a:cs typeface="Andalus" panose="02020603050405020304" pitchFamily="18" charset="-78"/>
              </a:rPr>
              <a:t>Controversy after controversy widened the gap, and for almost 40 years members of the U.S. Congress tried to close the wounds with compromises and acts that amounted to </a:t>
            </a:r>
            <a:r>
              <a:rPr lang="en-US" sz="4800" dirty="0" err="1">
                <a:solidFill>
                  <a:srgbClr val="99FFCC"/>
                </a:solidFill>
                <a:latin typeface="Berlin Sans FB" panose="020E0602020502020306" pitchFamily="34" charset="0"/>
                <a:ea typeface="Cambria Math" panose="02040503050406030204" pitchFamily="18" charset="0"/>
                <a:cs typeface="Andalus" panose="02020603050405020304" pitchFamily="18" charset="-78"/>
              </a:rPr>
              <a:t>band-aids</a:t>
            </a:r>
            <a:r>
              <a:rPr lang="en-US" sz="4800" dirty="0">
                <a:solidFill>
                  <a:srgbClr val="99FFCC"/>
                </a:solidFill>
                <a:latin typeface="Berlin Sans FB" panose="020E0602020502020306" pitchFamily="34" charset="0"/>
                <a:ea typeface="Cambria Math" panose="02040503050406030204" pitchFamily="18" charset="0"/>
                <a:cs typeface="Andalus" panose="02020603050405020304" pitchFamily="18" charset="-78"/>
              </a:rPr>
              <a:t>.</a:t>
            </a:r>
            <a:endParaRPr lang="en-US" sz="4800" dirty="0">
              <a:solidFill>
                <a:srgbClr val="99FFCC"/>
              </a:solidFill>
              <a:latin typeface="Berlin Sans FB" panose="020E0602020502020306" pitchFamily="34" charset="0"/>
            </a:endParaRPr>
          </a:p>
        </p:txBody>
      </p:sp>
      <p:pic>
        <p:nvPicPr>
          <p:cNvPr id="5122" name="Picture 2" descr="Image result for band aids"/>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292758" y="5616178"/>
            <a:ext cx="3592854" cy="9606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band aids"/>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330358" y="5627407"/>
            <a:ext cx="3592854" cy="960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and aids"/>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1312" y="5629518"/>
            <a:ext cx="3592854" cy="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8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8"/>
            <a:ext cx="11582400" cy="1020762"/>
          </a:xfrm>
        </p:spPr>
        <p:txBody>
          <a:bodyPr>
            <a:noAutofit/>
          </a:bodyPr>
          <a:lstStyle/>
          <a:p>
            <a:pPr algn="ctr"/>
            <a:r>
              <a:rPr lang="en-US" sz="6000" dirty="0">
                <a:solidFill>
                  <a:srgbClr val="99FFCC"/>
                </a:solidFill>
                <a:latin typeface="Berlin Sans FB" panose="020E0602020502020306" pitchFamily="34" charset="0"/>
              </a:rPr>
              <a:t>Missouri Compromise</a:t>
            </a:r>
          </a:p>
        </p:txBody>
      </p:sp>
      <p:sp>
        <p:nvSpPr>
          <p:cNvPr id="4" name="Content Placeholder 3"/>
          <p:cNvSpPr>
            <a:spLocks noGrp="1"/>
          </p:cNvSpPr>
          <p:nvPr>
            <p:ph sz="half" idx="1"/>
          </p:nvPr>
        </p:nvSpPr>
        <p:spPr>
          <a:xfrm>
            <a:off x="12850" y="1600200"/>
            <a:ext cx="6618956" cy="5257800"/>
          </a:xfrm>
        </p:spPr>
        <p:txBody>
          <a:bodyPr>
            <a:noAutofit/>
          </a:bodyPr>
          <a:lstStyle/>
          <a:p>
            <a:r>
              <a:rPr lang="en-US" dirty="0">
                <a:latin typeface="Arial" charset="0"/>
                <a:cs typeface="Arial" charset="0"/>
              </a:rPr>
              <a:t>Compromise (agreement or settlement) between the northern and southern states; approved in 1820 </a:t>
            </a:r>
          </a:p>
          <a:p>
            <a:r>
              <a:rPr lang="en-US" dirty="0">
                <a:latin typeface="Arial" charset="0"/>
                <a:cs typeface="Arial" charset="0"/>
              </a:rPr>
              <a:t>Maine entered the Union as a free state, and Missouri entered as a slave state</a:t>
            </a:r>
          </a:p>
          <a:p>
            <a:r>
              <a:rPr lang="en-US" dirty="0">
                <a:latin typeface="Arial" charset="0"/>
                <a:cs typeface="Arial" charset="0"/>
              </a:rPr>
              <a:t>11 states allowed slavery and 11 states did not</a:t>
            </a:r>
          </a:p>
          <a:p>
            <a:r>
              <a:rPr lang="en-US" dirty="0">
                <a:latin typeface="Arial" charset="0"/>
                <a:cs typeface="Arial" charset="0"/>
              </a:rPr>
              <a:t>Prohibited slavery north of 36°20' latitude (the southern border of Missouri), and included Louisiana Territory lands west of Missouri</a:t>
            </a:r>
          </a:p>
          <a:p>
            <a:r>
              <a:rPr lang="en-US" dirty="0">
                <a:latin typeface="Arial" charset="0"/>
                <a:cs typeface="Arial" charset="0"/>
              </a:rPr>
              <a:t>Temporarily solved slavery controversy between the states</a:t>
            </a:r>
          </a:p>
          <a:p>
            <a:endParaRPr lang="en-US" dirty="0"/>
          </a:p>
        </p:txBody>
      </p:sp>
      <p:pic>
        <p:nvPicPr>
          <p:cNvPr id="6148" name="Picture 4" descr="Image result for missouri comprom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807" y="1264085"/>
            <a:ext cx="5557018" cy="5557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1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8"/>
            <a:ext cx="11582400" cy="1020762"/>
          </a:xfrm>
        </p:spPr>
        <p:txBody>
          <a:bodyPr>
            <a:noAutofit/>
          </a:bodyPr>
          <a:lstStyle/>
          <a:p>
            <a:pPr algn="ctr"/>
            <a:r>
              <a:rPr lang="en-US" sz="6000" dirty="0">
                <a:solidFill>
                  <a:srgbClr val="99FFCC"/>
                </a:solidFill>
                <a:latin typeface="Berlin Sans FB" panose="020E0602020502020306" pitchFamily="34" charset="0"/>
              </a:rPr>
              <a:t>Compromise of 1850</a:t>
            </a:r>
          </a:p>
        </p:txBody>
      </p:sp>
      <p:sp>
        <p:nvSpPr>
          <p:cNvPr id="4" name="Content Placeholder 3"/>
          <p:cNvSpPr>
            <a:spLocks noGrp="1"/>
          </p:cNvSpPr>
          <p:nvPr>
            <p:ph sz="half" idx="1"/>
          </p:nvPr>
        </p:nvSpPr>
        <p:spPr>
          <a:xfrm>
            <a:off x="12850" y="1600200"/>
            <a:ext cx="6310162" cy="5257800"/>
          </a:xfrm>
        </p:spPr>
        <p:txBody>
          <a:bodyPr>
            <a:noAutofit/>
          </a:bodyPr>
          <a:lstStyle/>
          <a:p>
            <a:pPr>
              <a:lnSpc>
                <a:spcPct val="80000"/>
              </a:lnSpc>
              <a:spcBef>
                <a:spcPts val="0"/>
              </a:spcBef>
            </a:pPr>
            <a:r>
              <a:rPr lang="en-US" sz="2800" dirty="0">
                <a:latin typeface="Arial" charset="0"/>
              </a:rPr>
              <a:t>Compromise between northern and southern states in 1850</a:t>
            </a:r>
          </a:p>
          <a:p>
            <a:pPr>
              <a:lnSpc>
                <a:spcPct val="80000"/>
              </a:lnSpc>
              <a:spcBef>
                <a:spcPts val="0"/>
              </a:spcBef>
            </a:pPr>
            <a:r>
              <a:rPr lang="en-US" sz="2800" dirty="0">
                <a:latin typeface="Arial" charset="0"/>
              </a:rPr>
              <a:t>California would enter Union as a free state</a:t>
            </a:r>
          </a:p>
          <a:p>
            <a:pPr>
              <a:lnSpc>
                <a:spcPct val="80000"/>
              </a:lnSpc>
              <a:spcBef>
                <a:spcPts val="0"/>
              </a:spcBef>
            </a:pPr>
            <a:r>
              <a:rPr lang="en-US" sz="2800" dirty="0">
                <a:latin typeface="Arial" charset="0"/>
              </a:rPr>
              <a:t>New Mexico territory would not become part of Texas or a guaranteed slave state</a:t>
            </a:r>
          </a:p>
          <a:p>
            <a:pPr>
              <a:lnSpc>
                <a:spcPct val="80000"/>
              </a:lnSpc>
              <a:spcBef>
                <a:spcPts val="0"/>
              </a:spcBef>
            </a:pPr>
            <a:r>
              <a:rPr lang="en-US" sz="2800" dirty="0">
                <a:latin typeface="Arial" charset="0"/>
              </a:rPr>
              <a:t>The District of Columbia would no longer trade slaves, but slave owners there could keep their slaves</a:t>
            </a:r>
          </a:p>
          <a:p>
            <a:pPr>
              <a:lnSpc>
                <a:spcPct val="80000"/>
              </a:lnSpc>
              <a:spcBef>
                <a:spcPts val="0"/>
              </a:spcBef>
            </a:pPr>
            <a:r>
              <a:rPr lang="en-US" sz="2800" dirty="0">
                <a:latin typeface="Arial" charset="0"/>
              </a:rPr>
              <a:t>Runaway slaves could be returned to their owners in slave states</a:t>
            </a:r>
          </a:p>
          <a:p>
            <a:pPr>
              <a:lnSpc>
                <a:spcPct val="80000"/>
              </a:lnSpc>
              <a:spcBef>
                <a:spcPts val="0"/>
              </a:spcBef>
            </a:pPr>
            <a:r>
              <a:rPr lang="en-US" sz="2800" dirty="0">
                <a:latin typeface="Arial" charset="0"/>
              </a:rPr>
              <a:t>Utah and New Mexico territories could decide if they wanted to allow slaves or not</a:t>
            </a:r>
          </a:p>
          <a:p>
            <a:pPr>
              <a:spcBef>
                <a:spcPts val="0"/>
              </a:spcBef>
            </a:pPr>
            <a:endParaRPr lang="en-US" sz="2800" dirty="0"/>
          </a:p>
        </p:txBody>
      </p:sp>
      <p:pic>
        <p:nvPicPr>
          <p:cNvPr id="1026" name="Picture 2" descr="Image result for compromise of 1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131" y="1981200"/>
            <a:ext cx="571500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3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8"/>
            <a:ext cx="11582400" cy="1020762"/>
          </a:xfrm>
        </p:spPr>
        <p:txBody>
          <a:bodyPr>
            <a:noAutofit/>
          </a:bodyPr>
          <a:lstStyle/>
          <a:p>
            <a:pPr algn="ctr"/>
            <a:r>
              <a:rPr lang="en-US" sz="6000" dirty="0">
                <a:solidFill>
                  <a:srgbClr val="99FFCC"/>
                </a:solidFill>
                <a:latin typeface="Berlin Sans FB" panose="020E0602020502020306" pitchFamily="34" charset="0"/>
              </a:rPr>
              <a:t>Georgia Platform</a:t>
            </a:r>
          </a:p>
        </p:txBody>
      </p:sp>
      <p:sp>
        <p:nvSpPr>
          <p:cNvPr id="4" name="Content Placeholder 3"/>
          <p:cNvSpPr>
            <a:spLocks noGrp="1"/>
          </p:cNvSpPr>
          <p:nvPr>
            <p:ph sz="half" idx="1"/>
          </p:nvPr>
        </p:nvSpPr>
        <p:spPr>
          <a:xfrm>
            <a:off x="12850" y="1600200"/>
            <a:ext cx="6310162" cy="5257800"/>
          </a:xfrm>
        </p:spPr>
        <p:txBody>
          <a:bodyPr>
            <a:noAutofit/>
          </a:bodyPr>
          <a:lstStyle/>
          <a:p>
            <a:pPr>
              <a:lnSpc>
                <a:spcPct val="80000"/>
              </a:lnSpc>
            </a:pPr>
            <a:r>
              <a:rPr lang="en-US" sz="3200" dirty="0">
                <a:solidFill>
                  <a:srgbClr val="FF0000"/>
                </a:solidFill>
                <a:latin typeface="Arial" charset="0"/>
              </a:rPr>
              <a:t>The Georgia Platform</a:t>
            </a:r>
            <a:r>
              <a:rPr lang="en-US" sz="3200" dirty="0">
                <a:latin typeface="Arial" charset="0"/>
              </a:rPr>
              <a:t> – Statement from the Georgia Convention in response to the Compromise of 1850.  Supported by Union states, the Georgia Platform stated that the Southern states would agree to follow the Compromise of 1850 (and not leave the Union) as long as northern states would no longer attempt to take away rights from southern states.</a:t>
            </a:r>
          </a:p>
          <a:p>
            <a:pPr>
              <a:spcBef>
                <a:spcPts val="0"/>
              </a:spcBef>
            </a:pPr>
            <a:endParaRPr lang="en-US" sz="3200" dirty="0"/>
          </a:p>
        </p:txBody>
      </p:sp>
      <p:pic>
        <p:nvPicPr>
          <p:cNvPr id="2050" name="Picture 2" descr="Image result for georgia plat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012" y="1633979"/>
            <a:ext cx="3604817" cy="49320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georgia platform"/>
          <p:cNvPicPr>
            <a:picLocks noChangeAspect="1" noChangeArrowheads="1"/>
          </p:cNvPicPr>
          <p:nvPr/>
        </p:nvPicPr>
        <p:blipFill rotWithShape="1">
          <a:blip r:embed="rId2">
            <a:extLst>
              <a:ext uri="{28A0092B-C50C-407E-A947-70E740481C1C}">
                <a14:useLocalDpi xmlns:a14="http://schemas.microsoft.com/office/drawing/2010/main" val="0"/>
              </a:ext>
            </a:extLst>
          </a:blip>
          <a:srcRect l="10016" r="11771" b="21747"/>
          <a:stretch/>
        </p:blipFill>
        <p:spPr bwMode="auto">
          <a:xfrm>
            <a:off x="7447761" y="1572135"/>
            <a:ext cx="3622266" cy="4958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georgia platform"/>
          <p:cNvPicPr>
            <a:picLocks noChangeAspect="1" noChangeArrowheads="1"/>
          </p:cNvPicPr>
          <p:nvPr/>
        </p:nvPicPr>
        <p:blipFill rotWithShape="1">
          <a:blip r:embed="rId2">
            <a:extLst>
              <a:ext uri="{28A0092B-C50C-407E-A947-70E740481C1C}">
                <a14:useLocalDpi xmlns:a14="http://schemas.microsoft.com/office/drawing/2010/main" val="0"/>
              </a:ext>
            </a:extLst>
          </a:blip>
          <a:srcRect l="23469" t="7041" r="25517" b="38895"/>
          <a:stretch/>
        </p:blipFill>
        <p:spPr bwMode="auto">
          <a:xfrm>
            <a:off x="7446959" y="1424679"/>
            <a:ext cx="3623068" cy="525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1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8"/>
            <a:ext cx="11582400" cy="1020762"/>
          </a:xfrm>
        </p:spPr>
        <p:txBody>
          <a:bodyPr>
            <a:noAutofit/>
          </a:bodyPr>
          <a:lstStyle/>
          <a:p>
            <a:pPr algn="ctr"/>
            <a:r>
              <a:rPr lang="en-US" sz="6000" dirty="0">
                <a:solidFill>
                  <a:srgbClr val="99FFCC"/>
                </a:solidFill>
                <a:latin typeface="Berlin Sans FB" panose="020E0602020502020306" pitchFamily="34" charset="0"/>
              </a:rPr>
              <a:t>Dred Scott Case</a:t>
            </a:r>
          </a:p>
        </p:txBody>
      </p:sp>
      <p:sp>
        <p:nvSpPr>
          <p:cNvPr id="4" name="Content Placeholder 3"/>
          <p:cNvSpPr>
            <a:spLocks noGrp="1"/>
          </p:cNvSpPr>
          <p:nvPr>
            <p:ph sz="half" idx="1"/>
          </p:nvPr>
        </p:nvSpPr>
        <p:spPr>
          <a:xfrm>
            <a:off x="12850" y="1600200"/>
            <a:ext cx="6310162" cy="5257800"/>
          </a:xfrm>
        </p:spPr>
        <p:txBody>
          <a:bodyPr>
            <a:noAutofit/>
          </a:bodyPr>
          <a:lstStyle/>
          <a:p>
            <a:r>
              <a:rPr lang="en-US" sz="2800" dirty="0">
                <a:latin typeface="Arial" charset="0"/>
              </a:rPr>
              <a:t>Supreme Court ruling in 1857</a:t>
            </a:r>
          </a:p>
          <a:p>
            <a:r>
              <a:rPr lang="en-US" sz="2800" dirty="0">
                <a:latin typeface="Arial" charset="0"/>
              </a:rPr>
              <a:t>A slave filed suit after he lived in free states with his owner but was returned to slave state</a:t>
            </a:r>
          </a:p>
          <a:p>
            <a:r>
              <a:rPr lang="en-US" sz="2800" dirty="0">
                <a:latin typeface="Arial" charset="0"/>
              </a:rPr>
              <a:t>Court ruled that slaves were not citizens and could not file lawsuits</a:t>
            </a:r>
          </a:p>
          <a:p>
            <a:r>
              <a:rPr lang="en-US" sz="2800" dirty="0">
                <a:latin typeface="Arial" charset="0"/>
              </a:rPr>
              <a:t>Court also ruled that Congress could not stop slavery in the territories</a:t>
            </a:r>
          </a:p>
          <a:p>
            <a:r>
              <a:rPr lang="en-US" sz="2800" dirty="0">
                <a:latin typeface="Arial" charset="0"/>
              </a:rPr>
              <a:t>Decision further separated the North and South </a:t>
            </a:r>
          </a:p>
          <a:p>
            <a:pPr>
              <a:spcBef>
                <a:spcPts val="0"/>
              </a:spcBef>
            </a:pPr>
            <a:endParaRPr lang="en-US" sz="2800" dirty="0"/>
          </a:p>
        </p:txBody>
      </p:sp>
      <p:pic>
        <p:nvPicPr>
          <p:cNvPr id="3074" name="Picture 2" descr="Image result for dred scott c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012" y="1620253"/>
            <a:ext cx="3962400" cy="510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8"/>
            <a:ext cx="7391400" cy="1020762"/>
          </a:xfrm>
        </p:spPr>
        <p:txBody>
          <a:bodyPr>
            <a:noAutofit/>
          </a:bodyPr>
          <a:lstStyle/>
          <a:p>
            <a:pPr algn="ctr"/>
            <a:r>
              <a:rPr lang="en-US" sz="6000" dirty="0">
                <a:solidFill>
                  <a:srgbClr val="99FFCC"/>
                </a:solidFill>
                <a:latin typeface="Berlin Sans FB" panose="020E0602020502020306" pitchFamily="34" charset="0"/>
              </a:rPr>
              <a:t>Slave Rebellions</a:t>
            </a:r>
          </a:p>
        </p:txBody>
      </p:sp>
      <p:sp>
        <p:nvSpPr>
          <p:cNvPr id="4" name="Content Placeholder 3"/>
          <p:cNvSpPr>
            <a:spLocks noGrp="1"/>
          </p:cNvSpPr>
          <p:nvPr>
            <p:ph sz="half" idx="1"/>
          </p:nvPr>
        </p:nvSpPr>
        <p:spPr>
          <a:xfrm>
            <a:off x="12850" y="1600200"/>
            <a:ext cx="7757962" cy="5257800"/>
          </a:xfrm>
        </p:spPr>
        <p:txBody>
          <a:bodyPr>
            <a:noAutofit/>
          </a:bodyPr>
          <a:lstStyle/>
          <a:p>
            <a:r>
              <a:rPr lang="en-US" sz="3200" dirty="0">
                <a:latin typeface="Arial" charset="0"/>
                <a:cs typeface="Arial" charset="0"/>
              </a:rPr>
              <a:t>unsuccessful rebellions prompted strict laws across the South, known as Slave Codes, designed to curtail slave movements, meetings, and efforts to learn to read and write</a:t>
            </a:r>
          </a:p>
          <a:p>
            <a:r>
              <a:rPr lang="en-US" sz="3200" dirty="0">
                <a:latin typeface="Arial" charset="0"/>
                <a:cs typeface="Arial" charset="0"/>
              </a:rPr>
              <a:t>These laws applied to both             slaves and freed blacks and              gave slave owners near-              absolute power over their                human property. </a:t>
            </a:r>
          </a:p>
          <a:p>
            <a:pPr>
              <a:spcBef>
                <a:spcPts val="0"/>
              </a:spcBef>
            </a:pPr>
            <a:endParaRPr lang="en-US" sz="3200" dirty="0"/>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450" y="3643312"/>
            <a:ext cx="6429375" cy="32146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lave rebell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533400"/>
            <a:ext cx="34290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91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8"/>
            <a:ext cx="11582400" cy="1020762"/>
          </a:xfrm>
        </p:spPr>
        <p:txBody>
          <a:bodyPr>
            <a:noAutofit/>
          </a:bodyPr>
          <a:lstStyle/>
          <a:p>
            <a:pPr algn="ctr"/>
            <a:r>
              <a:rPr lang="en-US" sz="6000" dirty="0">
                <a:solidFill>
                  <a:srgbClr val="99FFCC"/>
                </a:solidFill>
                <a:latin typeface="Berlin Sans FB" panose="020E0602020502020306" pitchFamily="34" charset="0"/>
              </a:rPr>
              <a:t>Election of 1860</a:t>
            </a:r>
          </a:p>
        </p:txBody>
      </p:sp>
      <p:sp>
        <p:nvSpPr>
          <p:cNvPr id="4" name="Content Placeholder 3"/>
          <p:cNvSpPr>
            <a:spLocks noGrp="1"/>
          </p:cNvSpPr>
          <p:nvPr>
            <p:ph sz="half" idx="1"/>
          </p:nvPr>
        </p:nvSpPr>
        <p:spPr>
          <a:xfrm>
            <a:off x="74612" y="1600200"/>
            <a:ext cx="11887200" cy="5257800"/>
          </a:xfrm>
        </p:spPr>
        <p:txBody>
          <a:bodyPr>
            <a:noAutofit/>
          </a:bodyPr>
          <a:lstStyle/>
          <a:p>
            <a:r>
              <a:rPr lang="en-US" sz="2800" b="1" dirty="0">
                <a:latin typeface="Cambria Math" panose="02040503050406030204" pitchFamily="18" charset="0"/>
                <a:ea typeface="Cambria Math" panose="02040503050406030204" pitchFamily="18" charset="0"/>
              </a:rPr>
              <a:t>Democratic Platform (Northern) – Stephen Douglas wanted people to decide about slavery in their own state/territory (popular sovereignty)</a:t>
            </a:r>
          </a:p>
          <a:p>
            <a:r>
              <a:rPr lang="en-US" sz="2800" b="1" dirty="0">
                <a:latin typeface="Cambria Math" panose="02040503050406030204" pitchFamily="18" charset="0"/>
                <a:ea typeface="Cambria Math" panose="02040503050406030204" pitchFamily="18" charset="0"/>
              </a:rPr>
              <a:t>Democratic Platform (Southern) – John Breckinridge wanted to ensure slaveholders could own slaves in new territories</a:t>
            </a:r>
          </a:p>
          <a:p>
            <a:r>
              <a:rPr lang="en-US" sz="2800" b="1" dirty="0">
                <a:latin typeface="Cambria Math" panose="02040503050406030204" pitchFamily="18" charset="0"/>
                <a:ea typeface="Cambria Math" panose="02040503050406030204" pitchFamily="18" charset="0"/>
              </a:rPr>
              <a:t>Republican Platform – Abraham Lincoln opposed the spread of slavery in new territories </a:t>
            </a:r>
          </a:p>
          <a:p>
            <a:r>
              <a:rPr lang="en-US" sz="2800" b="1" dirty="0">
                <a:latin typeface="Cambria Math" panose="02040503050406030204" pitchFamily="18" charset="0"/>
                <a:ea typeface="Cambria Math" panose="02040503050406030204" pitchFamily="18" charset="0"/>
              </a:rPr>
              <a:t>Constitutional Union Platform – John Bell wanted to keep the union intact</a:t>
            </a:r>
          </a:p>
          <a:p>
            <a:pPr marL="0" indent="0">
              <a:buNone/>
            </a:pPr>
            <a:r>
              <a:rPr lang="en-US" sz="4000" b="1" u="sng" dirty="0">
                <a:solidFill>
                  <a:srgbClr val="91CBF2"/>
                </a:solidFill>
                <a:latin typeface="Cambria Math" panose="02040503050406030204" pitchFamily="18" charset="0"/>
                <a:ea typeface="Cambria Math" panose="02040503050406030204" pitchFamily="18" charset="0"/>
              </a:rPr>
              <a:t>Prediction activity</a:t>
            </a:r>
            <a:r>
              <a:rPr lang="en-US" sz="4000" b="1" dirty="0">
                <a:solidFill>
                  <a:srgbClr val="91CBF2"/>
                </a:solidFill>
                <a:latin typeface="Cambria Math" panose="02040503050406030204" pitchFamily="18" charset="0"/>
                <a:ea typeface="Cambria Math" panose="02040503050406030204" pitchFamily="18" charset="0"/>
              </a:rPr>
              <a:t>: color the map, predicting which state voted for which candidate based on the info above</a:t>
            </a:r>
          </a:p>
          <a:p>
            <a:pPr>
              <a:spcBef>
                <a:spcPts val="0"/>
              </a:spcBef>
            </a:pPr>
            <a:endParaRPr lang="en-US" sz="2800" dirty="0"/>
          </a:p>
        </p:txBody>
      </p:sp>
    </p:spTree>
    <p:extLst>
      <p:ext uri="{BB962C8B-B14F-4D97-AF65-F5344CB8AC3E}">
        <p14:creationId xmlns:p14="http://schemas.microsoft.com/office/powerpoint/2010/main" val="312801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8"/>
            <a:ext cx="11582400" cy="1020762"/>
          </a:xfrm>
        </p:spPr>
        <p:txBody>
          <a:bodyPr>
            <a:noAutofit/>
          </a:bodyPr>
          <a:lstStyle/>
          <a:p>
            <a:pPr algn="ctr"/>
            <a:r>
              <a:rPr lang="en-US" sz="6000" dirty="0">
                <a:solidFill>
                  <a:srgbClr val="99FFCC"/>
                </a:solidFill>
                <a:latin typeface="Berlin Sans FB" panose="020E0602020502020306" pitchFamily="34" charset="0"/>
              </a:rPr>
              <a:t>Election of 1860</a:t>
            </a:r>
          </a:p>
        </p:txBody>
      </p:sp>
      <p:sp>
        <p:nvSpPr>
          <p:cNvPr id="4" name="Content Placeholder 3"/>
          <p:cNvSpPr>
            <a:spLocks noGrp="1"/>
          </p:cNvSpPr>
          <p:nvPr>
            <p:ph sz="half" idx="1"/>
          </p:nvPr>
        </p:nvSpPr>
        <p:spPr>
          <a:xfrm>
            <a:off x="74612" y="1600200"/>
            <a:ext cx="6477000" cy="5257800"/>
          </a:xfrm>
        </p:spPr>
        <p:txBody>
          <a:bodyPr>
            <a:noAutofit/>
          </a:bodyPr>
          <a:lstStyle/>
          <a:p>
            <a:r>
              <a:rPr lang="en-US" dirty="0">
                <a:latin typeface="Arial" charset="0"/>
                <a:cs typeface="Arial" charset="0"/>
              </a:rPr>
              <a:t>In 1860, Abraham Lincoln, a Republican from Illinois, won election at President of the US.  </a:t>
            </a:r>
          </a:p>
          <a:p>
            <a:r>
              <a:rPr lang="en-US" dirty="0">
                <a:latin typeface="Arial" charset="0"/>
                <a:cs typeface="Arial" charset="0"/>
              </a:rPr>
              <a:t>Northern states favored a Republican candidate that would help to abolish slavery.  Southern states favored candidates that supported States’ Rights.</a:t>
            </a:r>
          </a:p>
          <a:p>
            <a:pPr marL="341313" indent="-341313">
              <a:spcBef>
                <a:spcPct val="50000"/>
              </a:spcBef>
              <a:buFontTx/>
              <a:buChar char="•"/>
            </a:pPr>
            <a:r>
              <a:rPr lang="en-US" dirty="0">
                <a:latin typeface="Arial" charset="0"/>
                <a:cs typeface="Arial" charset="0"/>
              </a:rPr>
              <a:t>Northern States, California and Oregon supported Lincoln.  </a:t>
            </a:r>
          </a:p>
          <a:p>
            <a:pPr marL="341313" indent="-341313">
              <a:spcBef>
                <a:spcPct val="50000"/>
              </a:spcBef>
              <a:buFontTx/>
              <a:buChar char="•"/>
            </a:pPr>
            <a:r>
              <a:rPr lang="en-US" dirty="0">
                <a:latin typeface="Arial" charset="0"/>
                <a:cs typeface="Arial" charset="0"/>
              </a:rPr>
              <a:t>Most Southern states supported John C. Breckinridge</a:t>
            </a:r>
          </a:p>
          <a:p>
            <a:pPr marL="341313" indent="-341313">
              <a:spcBef>
                <a:spcPct val="50000"/>
              </a:spcBef>
              <a:buFontTx/>
              <a:buChar char="•"/>
            </a:pPr>
            <a:r>
              <a:rPr lang="en-US" dirty="0">
                <a:latin typeface="Arial" charset="0"/>
                <a:cs typeface="Arial" charset="0"/>
              </a:rPr>
              <a:t>Most Border states supported either Stephen Douglas or John Bell</a:t>
            </a:r>
          </a:p>
          <a:p>
            <a:pPr lvl="0">
              <a:spcBef>
                <a:spcPts val="0"/>
              </a:spcBef>
            </a:pPr>
            <a:endParaRPr lang="en-US" dirty="0"/>
          </a:p>
        </p:txBody>
      </p:sp>
      <p:pic>
        <p:nvPicPr>
          <p:cNvPr id="1026" name="Picture 2" descr="Image result for lincol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472" y="0"/>
            <a:ext cx="2779353" cy="34741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ohn breckin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12" y="1447800"/>
            <a:ext cx="2762250" cy="36884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ephen doug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5460" y="2816013"/>
            <a:ext cx="2744558" cy="40419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john bell 1860"/>
          <p:cNvPicPr>
            <a:picLocks noChangeAspect="1" noChangeArrowheads="1"/>
          </p:cNvPicPr>
          <p:nvPr/>
        </p:nvPicPr>
        <p:blipFill rotWithShape="1">
          <a:blip r:embed="rId5">
            <a:extLst>
              <a:ext uri="{28A0092B-C50C-407E-A947-70E740481C1C}">
                <a14:useLocalDpi xmlns:a14="http://schemas.microsoft.com/office/drawing/2010/main" val="0"/>
              </a:ext>
            </a:extLst>
          </a:blip>
          <a:srcRect l="26625" t="20029" r="29375" b="43496"/>
          <a:stretch/>
        </p:blipFill>
        <p:spPr bwMode="auto">
          <a:xfrm>
            <a:off x="6277809" y="3752188"/>
            <a:ext cx="3200202" cy="31016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le:ElectoralCollege1860.svg">
            <a:hlinkClick r:id="rId6"/>
          </p:cNvPr>
          <p:cNvPicPr>
            <a:picLocks noChangeAspect="1" noChangeArrowheads="1"/>
          </p:cNvPicPr>
          <p:nvPr/>
        </p:nvPicPr>
        <p:blipFill>
          <a:blip r:embed="rId7" cstate="print"/>
          <a:srcRect/>
          <a:stretch>
            <a:fillRect/>
          </a:stretch>
        </p:blipFill>
        <p:spPr bwMode="auto">
          <a:xfrm>
            <a:off x="6465219" y="2821331"/>
            <a:ext cx="5712493" cy="3318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604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sz="4400" dirty="0">
                <a:solidFill>
                  <a:srgbClr val="91CBF2"/>
                </a:solidFill>
              </a:rPr>
              <a:t>North</a:t>
            </a:r>
          </a:p>
        </p:txBody>
      </p:sp>
      <p:sp>
        <p:nvSpPr>
          <p:cNvPr id="4" name="Content Placeholder 3"/>
          <p:cNvSpPr>
            <a:spLocks noGrp="1"/>
          </p:cNvSpPr>
          <p:nvPr>
            <p:ph sz="half" idx="2"/>
          </p:nvPr>
        </p:nvSpPr>
        <p:spPr>
          <a:xfrm>
            <a:off x="379412" y="2628899"/>
            <a:ext cx="5334000" cy="4038601"/>
          </a:xfrm>
          <a:ln>
            <a:solidFill>
              <a:srgbClr val="FFFF00"/>
            </a:solidFill>
          </a:ln>
        </p:spPr>
        <p:txBody>
          <a:bodyPr>
            <a:normAutofit/>
          </a:bodyPr>
          <a:lstStyle/>
          <a:p>
            <a:r>
              <a:rPr lang="en-US" sz="2800" dirty="0">
                <a:latin typeface="Arial" charset="0"/>
              </a:rPr>
              <a:t>Class Structure: generally based on wealth</a:t>
            </a:r>
          </a:p>
          <a:p>
            <a:r>
              <a:rPr lang="en-US" sz="2800" dirty="0">
                <a:latin typeface="Arial" charset="0"/>
              </a:rPr>
              <a:t>Slavery: Abolitionists</a:t>
            </a:r>
          </a:p>
          <a:p>
            <a:r>
              <a:rPr lang="en-US" sz="2800" dirty="0">
                <a:latin typeface="Arial" charset="0"/>
              </a:rPr>
              <a:t>Economy: factories and ship building. Politicians/military. Mining, banks, railroads</a:t>
            </a:r>
          </a:p>
          <a:p>
            <a:r>
              <a:rPr lang="en-US" sz="2800" dirty="0">
                <a:latin typeface="Arial" charset="0"/>
              </a:rPr>
              <a:t>North were ok with tariffs </a:t>
            </a:r>
          </a:p>
          <a:p>
            <a:endParaRPr lang="en-US" sz="2800" dirty="0"/>
          </a:p>
        </p:txBody>
      </p:sp>
      <p:sp>
        <p:nvSpPr>
          <p:cNvPr id="5" name="Text Placeholder 4"/>
          <p:cNvSpPr>
            <a:spLocks noGrp="1"/>
          </p:cNvSpPr>
          <p:nvPr>
            <p:ph type="body" sz="quarter" idx="3"/>
          </p:nvPr>
        </p:nvSpPr>
        <p:spPr/>
        <p:txBody>
          <a:bodyPr>
            <a:normAutofit/>
          </a:bodyPr>
          <a:lstStyle/>
          <a:p>
            <a:pPr algn="ctr"/>
            <a:r>
              <a:rPr lang="en-US" sz="4000" dirty="0">
                <a:solidFill>
                  <a:schemeClr val="accent5">
                    <a:lumMod val="40000"/>
                    <a:lumOff val="60000"/>
                  </a:schemeClr>
                </a:solidFill>
              </a:rPr>
              <a:t>South</a:t>
            </a:r>
          </a:p>
        </p:txBody>
      </p:sp>
      <p:sp>
        <p:nvSpPr>
          <p:cNvPr id="6" name="Content Placeholder 5"/>
          <p:cNvSpPr>
            <a:spLocks noGrp="1"/>
          </p:cNvSpPr>
          <p:nvPr>
            <p:ph sz="quarter" idx="4"/>
          </p:nvPr>
        </p:nvSpPr>
        <p:spPr>
          <a:xfrm>
            <a:off x="6275242" y="2628898"/>
            <a:ext cx="5410200" cy="4038601"/>
          </a:xfrm>
          <a:ln>
            <a:solidFill>
              <a:srgbClr val="FFFF00"/>
            </a:solidFill>
          </a:ln>
        </p:spPr>
        <p:txBody>
          <a:bodyPr>
            <a:normAutofit/>
          </a:bodyPr>
          <a:lstStyle/>
          <a:p>
            <a:r>
              <a:rPr lang="en-US" dirty="0">
                <a:latin typeface="Arial" charset="0"/>
              </a:rPr>
              <a:t>Class Structure: based on being “born” into it.</a:t>
            </a:r>
          </a:p>
          <a:p>
            <a:r>
              <a:rPr lang="en-US" dirty="0">
                <a:latin typeface="Arial" charset="0"/>
              </a:rPr>
              <a:t>Slavery: supported</a:t>
            </a:r>
          </a:p>
          <a:p>
            <a:r>
              <a:rPr lang="en-US" dirty="0">
                <a:latin typeface="Arial" charset="0"/>
              </a:rPr>
              <a:t>Economy: plantations (more land=more money) cotton, rice, tobacco, indigo</a:t>
            </a:r>
          </a:p>
          <a:p>
            <a:r>
              <a:rPr lang="en-US" dirty="0">
                <a:latin typeface="Arial" charset="0"/>
              </a:rPr>
              <a:t>Southerners resented tariffs, which raised import prices; the South imported more than the North</a:t>
            </a:r>
          </a:p>
          <a:p>
            <a:endParaRPr lang="en-US" dirty="0"/>
          </a:p>
        </p:txBody>
      </p:sp>
      <p:sp>
        <p:nvSpPr>
          <p:cNvPr id="7" name="Title 1"/>
          <p:cNvSpPr>
            <a:spLocks noGrp="1"/>
          </p:cNvSpPr>
          <p:nvPr>
            <p:ph type="title"/>
          </p:nvPr>
        </p:nvSpPr>
        <p:spPr>
          <a:xfrm>
            <a:off x="379412" y="274638"/>
            <a:ext cx="11734800" cy="1020762"/>
          </a:xfrm>
        </p:spPr>
        <p:txBody>
          <a:bodyPr>
            <a:noAutofit/>
          </a:bodyPr>
          <a:lstStyle/>
          <a:p>
            <a:pPr algn="ctr"/>
            <a:r>
              <a:rPr lang="en-US" sz="6000" dirty="0">
                <a:solidFill>
                  <a:srgbClr val="99FFCC"/>
                </a:solidFill>
                <a:latin typeface="Berlin Sans FB" panose="020E0602020502020306" pitchFamily="34" charset="0"/>
              </a:rPr>
              <a:t>North and South: all that different?</a:t>
            </a:r>
          </a:p>
        </p:txBody>
      </p:sp>
    </p:spTree>
    <p:extLst>
      <p:ext uri="{BB962C8B-B14F-4D97-AF65-F5344CB8AC3E}">
        <p14:creationId xmlns:p14="http://schemas.microsoft.com/office/powerpoint/2010/main" val="336876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a:solidFill>
                  <a:srgbClr val="99FFCC"/>
                </a:solidFill>
                <a:latin typeface="Berlin Sans FB" panose="020E0602020502020306" pitchFamily="34" charset="0"/>
              </a:rPr>
              <a:t>Post election</a:t>
            </a:r>
          </a:p>
        </p:txBody>
      </p:sp>
      <p:sp>
        <p:nvSpPr>
          <p:cNvPr id="3" name="Content Placeholder 2"/>
          <p:cNvSpPr>
            <a:spLocks noGrp="1"/>
          </p:cNvSpPr>
          <p:nvPr>
            <p:ph idx="1"/>
          </p:nvPr>
        </p:nvSpPr>
        <p:spPr/>
        <p:txBody>
          <a:bodyPr>
            <a:normAutofit/>
          </a:bodyPr>
          <a:lstStyle/>
          <a:p>
            <a:pPr marL="0" indent="0" algn="ctr">
              <a:buNone/>
            </a:pPr>
            <a:r>
              <a:rPr lang="en-US" sz="4800" b="1" kern="0" dirty="0">
                <a:solidFill>
                  <a:schemeClr val="accent5">
                    <a:lumMod val="60000"/>
                    <a:lumOff val="40000"/>
                  </a:schemeClr>
                </a:solidFill>
                <a:latin typeface="Cambria Math" panose="02040503050406030204" pitchFamily="18" charset="0"/>
                <a:ea typeface="Cambria Math" panose="02040503050406030204" pitchFamily="18" charset="0"/>
                <a:cs typeface="Andalus" panose="02020603050405020304" pitchFamily="18" charset="-78"/>
              </a:rPr>
              <a:t>Believing that Lincoln’s ultimate goal was to end slavery, the southern states voted one by one to secede from the Union. South Carolina was the first state to secede.</a:t>
            </a:r>
            <a:endParaRPr lang="es-ES" sz="4800" b="1" kern="0" dirty="0">
              <a:solidFill>
                <a:schemeClr val="accent5">
                  <a:lumMod val="60000"/>
                  <a:lumOff val="40000"/>
                </a:schemeClr>
              </a:solidFill>
              <a:latin typeface="Cambria Math" panose="02040503050406030204" pitchFamily="18" charset="0"/>
              <a:ea typeface="Cambria Math" panose="02040503050406030204" pitchFamily="18" charset="0"/>
              <a:cs typeface="Andalus" panose="02020603050405020304" pitchFamily="18" charset="-78"/>
            </a:endParaRPr>
          </a:p>
          <a:p>
            <a:pPr marL="0" indent="0" algn="ctr">
              <a:buNone/>
            </a:pPr>
            <a:endParaRPr lang="en-US" sz="4800" dirty="0">
              <a:solidFill>
                <a:schemeClr val="accent5">
                  <a:lumMod val="60000"/>
                  <a:lumOff val="40000"/>
                </a:schemeClr>
              </a:solidFill>
            </a:endParaRPr>
          </a:p>
        </p:txBody>
      </p:sp>
    </p:spTree>
    <p:extLst>
      <p:ext uri="{BB962C8B-B14F-4D97-AF65-F5344CB8AC3E}">
        <p14:creationId xmlns:p14="http://schemas.microsoft.com/office/powerpoint/2010/main" val="152354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04800"/>
            <a:ext cx="9143998" cy="1020762"/>
          </a:xfrm>
        </p:spPr>
        <p:txBody>
          <a:bodyPr>
            <a:normAutofit/>
          </a:bodyPr>
          <a:lstStyle/>
          <a:p>
            <a:pPr algn="ctr"/>
            <a:r>
              <a:rPr lang="en-US" sz="6000" dirty="0">
                <a:solidFill>
                  <a:srgbClr val="99FFCC"/>
                </a:solidFill>
                <a:latin typeface="Berlin Sans FB" panose="020E0602020502020306" pitchFamily="34" charset="0"/>
              </a:rPr>
              <a:t>Debate over </a:t>
            </a:r>
            <a:r>
              <a:rPr lang="en-US" sz="6000" dirty="0" err="1">
                <a:solidFill>
                  <a:srgbClr val="99FFCC"/>
                </a:solidFill>
                <a:latin typeface="Berlin Sans FB" panose="020E0602020502020306" pitchFamily="34" charset="0"/>
              </a:rPr>
              <a:t>sucession</a:t>
            </a:r>
            <a:r>
              <a:rPr lang="en-US" sz="6000" dirty="0">
                <a:solidFill>
                  <a:srgbClr val="99FFCC"/>
                </a:solidFill>
                <a:latin typeface="Berlin Sans FB" panose="020E0602020502020306" pitchFamily="34" charset="0"/>
              </a:rPr>
              <a:t> in GA</a:t>
            </a:r>
          </a:p>
        </p:txBody>
      </p:sp>
      <p:sp>
        <p:nvSpPr>
          <p:cNvPr id="3" name="Content Placeholder 2"/>
          <p:cNvSpPr>
            <a:spLocks noGrp="1"/>
          </p:cNvSpPr>
          <p:nvPr>
            <p:ph idx="1"/>
          </p:nvPr>
        </p:nvSpPr>
        <p:spPr>
          <a:xfrm>
            <a:off x="150812" y="1676400"/>
            <a:ext cx="7391400" cy="5181600"/>
          </a:xfrm>
        </p:spPr>
        <p:txBody>
          <a:bodyPr>
            <a:normAutofit/>
          </a:bodyPr>
          <a:lstStyle/>
          <a:p>
            <a:r>
              <a:rPr lang="en-US" dirty="0">
                <a:latin typeface="Arial" charset="0"/>
                <a:cs typeface="Arial" charset="0"/>
              </a:rPr>
              <a:t>Georgians were, for the most part, for the Union; however, they were strongly for states’ rights</a:t>
            </a:r>
          </a:p>
          <a:p>
            <a:r>
              <a:rPr lang="en-US" dirty="0">
                <a:latin typeface="Arial" charset="0"/>
                <a:cs typeface="Arial" charset="0"/>
              </a:rPr>
              <a:t>Despite lawmakers’ strong debates for and against secession (leaving the union/country), a Secession convention began in January 1861 in Milledgeville, the capital</a:t>
            </a:r>
          </a:p>
          <a:p>
            <a:r>
              <a:rPr lang="en-US" dirty="0">
                <a:latin typeface="Arial" charset="0"/>
                <a:cs typeface="Arial" charset="0"/>
              </a:rPr>
              <a:t>A </a:t>
            </a:r>
            <a:r>
              <a:rPr lang="en-US" dirty="0">
                <a:solidFill>
                  <a:srgbClr val="FF0000"/>
                </a:solidFill>
                <a:latin typeface="Arial" charset="0"/>
                <a:cs typeface="Arial" charset="0"/>
              </a:rPr>
              <a:t>secession</a:t>
            </a:r>
            <a:r>
              <a:rPr lang="en-US" dirty="0">
                <a:latin typeface="Arial" charset="0"/>
                <a:cs typeface="Arial" charset="0"/>
              </a:rPr>
              <a:t> ordinance (bill) passed by a vote of 208-89</a:t>
            </a:r>
          </a:p>
          <a:p>
            <a:r>
              <a:rPr lang="en-US" dirty="0">
                <a:latin typeface="Arial" charset="0"/>
                <a:cs typeface="Arial" charset="0"/>
              </a:rPr>
              <a:t>The Southern states who seceded met in Montgomery, Alabama in February, 1861; they formed the Confederate States of America</a:t>
            </a:r>
          </a:p>
          <a:p>
            <a:endParaRPr lang="en-US" dirty="0"/>
          </a:p>
        </p:txBody>
      </p:sp>
    </p:spTree>
    <p:extLst>
      <p:ext uri="{BB962C8B-B14F-4D97-AF65-F5344CB8AC3E}">
        <p14:creationId xmlns:p14="http://schemas.microsoft.com/office/powerpoint/2010/main" val="227557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304800"/>
            <a:ext cx="9143998" cy="1020762"/>
          </a:xfrm>
        </p:spPr>
        <p:txBody>
          <a:bodyPr>
            <a:normAutofit/>
          </a:bodyPr>
          <a:lstStyle/>
          <a:p>
            <a:pPr algn="ctr"/>
            <a:r>
              <a:rPr lang="en-US" sz="6000" dirty="0">
                <a:solidFill>
                  <a:srgbClr val="99FFCC"/>
                </a:solidFill>
                <a:latin typeface="Berlin Sans FB" panose="020E0602020502020306" pitchFamily="34" charset="0"/>
              </a:rPr>
              <a:t>Georgians in Leadership</a:t>
            </a:r>
          </a:p>
        </p:txBody>
      </p:sp>
      <p:sp>
        <p:nvSpPr>
          <p:cNvPr id="3" name="Content Placeholder 2"/>
          <p:cNvSpPr>
            <a:spLocks noGrp="1"/>
          </p:cNvSpPr>
          <p:nvPr>
            <p:ph idx="1"/>
          </p:nvPr>
        </p:nvSpPr>
        <p:spPr>
          <a:xfrm>
            <a:off x="-1588" y="1447800"/>
            <a:ext cx="7391400" cy="5334000"/>
          </a:xfrm>
        </p:spPr>
        <p:txBody>
          <a:bodyPr>
            <a:noAutofit/>
          </a:bodyPr>
          <a:lstStyle/>
          <a:p>
            <a:pPr>
              <a:spcBef>
                <a:spcPts val="0"/>
              </a:spcBef>
            </a:pPr>
            <a:r>
              <a:rPr lang="en-US" sz="2800" dirty="0">
                <a:solidFill>
                  <a:srgbClr val="FF0000"/>
                </a:solidFill>
                <a:latin typeface="Arial" charset="0"/>
                <a:cs typeface="Arial" charset="0"/>
              </a:rPr>
              <a:t>Alexander H. Stephens</a:t>
            </a:r>
            <a:r>
              <a:rPr lang="en-US" sz="2800" dirty="0">
                <a:latin typeface="Arial" charset="0"/>
                <a:cs typeface="Arial" charset="0"/>
              </a:rPr>
              <a:t> served as a Representative in Congress from Georgia from 1843-1859.  During this time he spoke against southern secession.  However, after the southern states seceded from the Union Stephens was elected as Vice President of the Confederate States of America (CSA) in 1861.  </a:t>
            </a:r>
          </a:p>
          <a:p>
            <a:pPr>
              <a:spcBef>
                <a:spcPts val="0"/>
              </a:spcBef>
            </a:pPr>
            <a:r>
              <a:rPr lang="en-US" sz="2800" dirty="0">
                <a:latin typeface="Arial" charset="0"/>
                <a:cs typeface="Arial" charset="0"/>
              </a:rPr>
              <a:t>Robert Toombs was named Secretary of State of the Confederate States of American</a:t>
            </a:r>
          </a:p>
          <a:p>
            <a:pPr>
              <a:spcBef>
                <a:spcPts val="0"/>
              </a:spcBef>
            </a:pPr>
            <a:r>
              <a:rPr lang="en-US" sz="2800" dirty="0">
                <a:latin typeface="Arial" charset="0"/>
                <a:cs typeface="Arial" charset="0"/>
              </a:rPr>
              <a:t>Governor Joseph E. Brown favored secession and used his terms as governor to prepare Georgia for war  </a:t>
            </a:r>
            <a:endParaRPr lang="en-US" sz="2800" dirty="0"/>
          </a:p>
        </p:txBody>
      </p:sp>
      <p:pic>
        <p:nvPicPr>
          <p:cNvPr id="4" name="Picture 2" descr="Image result for georgia platform"/>
          <p:cNvPicPr>
            <a:picLocks noChangeAspect="1" noChangeArrowheads="1"/>
          </p:cNvPicPr>
          <p:nvPr/>
        </p:nvPicPr>
        <p:blipFill rotWithShape="1">
          <a:blip r:embed="rId2">
            <a:extLst>
              <a:ext uri="{28A0092B-C50C-407E-A947-70E740481C1C}">
                <a14:useLocalDpi xmlns:a14="http://schemas.microsoft.com/office/drawing/2010/main" val="0"/>
              </a:ext>
            </a:extLst>
          </a:blip>
          <a:srcRect l="23469" t="7041" r="25517" b="38895"/>
          <a:stretch/>
        </p:blipFill>
        <p:spPr bwMode="auto">
          <a:xfrm>
            <a:off x="8075612" y="1447800"/>
            <a:ext cx="3623068" cy="525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8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10363200" cy="1020762"/>
          </a:xfrm>
        </p:spPr>
        <p:txBody>
          <a:bodyPr>
            <a:noAutofit/>
          </a:bodyPr>
          <a:lstStyle/>
          <a:p>
            <a:pPr algn="ctr"/>
            <a:r>
              <a:rPr lang="en-US" sz="8000" b="1" dirty="0">
                <a:latin typeface="Calibri" panose="020F0502020204030204" pitchFamily="34" charset="0"/>
                <a:cs typeface="Calibri" panose="020F0502020204030204" pitchFamily="34" charset="0"/>
              </a:rPr>
              <a:t>Causes of the Civil War</a:t>
            </a:r>
          </a:p>
        </p:txBody>
      </p:sp>
      <p:sp>
        <p:nvSpPr>
          <p:cNvPr id="3" name="Content Placeholder 2"/>
          <p:cNvSpPr>
            <a:spLocks noGrp="1"/>
          </p:cNvSpPr>
          <p:nvPr>
            <p:ph idx="1"/>
          </p:nvPr>
        </p:nvSpPr>
        <p:spPr>
          <a:xfrm>
            <a:off x="150812" y="1676400"/>
            <a:ext cx="11811000" cy="4953000"/>
          </a:xfrm>
        </p:spPr>
        <p:txBody>
          <a:bodyPr>
            <a:normAutofit/>
          </a:bodyPr>
          <a:lstStyle/>
          <a:p>
            <a:pPr marL="0" indent="0">
              <a:buNone/>
            </a:pPr>
            <a:r>
              <a:rPr lang="en-US" sz="4000" b="1" dirty="0">
                <a:latin typeface="Calibri" panose="020F0502020204030204" pitchFamily="34" charset="0"/>
                <a:cs typeface="Calibri" panose="020F0502020204030204" pitchFamily="34" charset="0"/>
              </a:rPr>
              <a:t>1. </a:t>
            </a:r>
            <a:r>
              <a:rPr lang="en-US" sz="4000" b="1" dirty="0"/>
              <a:t>Why were states’ rights an issue between the North and the South?  </a:t>
            </a:r>
            <a:endParaRPr lang="en-US" sz="4000" dirty="0"/>
          </a:p>
          <a:p>
            <a:pPr marL="274320" lvl="1" indent="0">
              <a:buNone/>
            </a:pPr>
            <a:r>
              <a:rPr lang="en-US" sz="3600" dirty="0"/>
              <a:t>A. The North wanted each state to form its own laws. </a:t>
            </a:r>
          </a:p>
          <a:p>
            <a:pPr marL="274320" lvl="1" indent="0">
              <a:buNone/>
            </a:pPr>
            <a:r>
              <a:rPr lang="en-US" sz="3600" dirty="0"/>
              <a:t>B. The North did not want states to be able to make any of their own laws. </a:t>
            </a:r>
          </a:p>
          <a:p>
            <a:pPr marL="274320" lvl="1" indent="0">
              <a:buNone/>
            </a:pPr>
            <a:r>
              <a:rPr lang="en-US" sz="3600" dirty="0"/>
              <a:t>C. The South wanted federal laws that applied to the whole country. </a:t>
            </a:r>
          </a:p>
          <a:p>
            <a:pPr marL="274320" lvl="1" indent="0">
              <a:buNone/>
            </a:pPr>
            <a:r>
              <a:rPr lang="en-US" sz="3600" dirty="0"/>
              <a:t>D. The South did not want the federal laws to overrule the state laws. </a:t>
            </a:r>
          </a:p>
          <a:p>
            <a:pPr marL="0" indent="0">
              <a:buNone/>
            </a:pP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448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10363200" cy="1020762"/>
          </a:xfrm>
        </p:spPr>
        <p:txBody>
          <a:bodyPr>
            <a:noAutofit/>
          </a:bodyPr>
          <a:lstStyle/>
          <a:p>
            <a:pPr algn="ctr"/>
            <a:r>
              <a:rPr lang="en-US" sz="8000" b="1" dirty="0">
                <a:latin typeface="Calibri" panose="020F0502020204030204" pitchFamily="34" charset="0"/>
                <a:cs typeface="Calibri" panose="020F0502020204030204" pitchFamily="34" charset="0"/>
              </a:rPr>
              <a:t>Causes of the Civil War</a:t>
            </a:r>
          </a:p>
        </p:txBody>
      </p:sp>
      <p:sp>
        <p:nvSpPr>
          <p:cNvPr id="3" name="Content Placeholder 2"/>
          <p:cNvSpPr>
            <a:spLocks noGrp="1"/>
          </p:cNvSpPr>
          <p:nvPr>
            <p:ph idx="1"/>
          </p:nvPr>
        </p:nvSpPr>
        <p:spPr>
          <a:xfrm>
            <a:off x="150812" y="1752600"/>
            <a:ext cx="11811000" cy="4876800"/>
          </a:xfrm>
        </p:spPr>
        <p:txBody>
          <a:bodyPr>
            <a:normAutofit/>
          </a:bodyPr>
          <a:lstStyle/>
          <a:p>
            <a:pPr marL="0" indent="0">
              <a:buNone/>
            </a:pPr>
            <a:r>
              <a:rPr lang="en-US" sz="4000" b="1" dirty="0"/>
              <a:t>2. Why did the Southern states want nullification? </a:t>
            </a:r>
            <a:endParaRPr lang="en-US" sz="4000" dirty="0"/>
          </a:p>
          <a:p>
            <a:pPr marL="274320" lvl="1" indent="0">
              <a:buNone/>
            </a:pPr>
            <a:r>
              <a:rPr lang="en-US" sz="3200" b="1" dirty="0"/>
              <a:t>A. They wanted to be able to ignore federal laws that did not work in their favor. </a:t>
            </a:r>
            <a:endParaRPr lang="en-US" sz="3200" dirty="0"/>
          </a:p>
          <a:p>
            <a:pPr marL="274320" lvl="1" indent="0">
              <a:buNone/>
            </a:pPr>
            <a:r>
              <a:rPr lang="en-US" sz="3200" b="1" dirty="0"/>
              <a:t>B. </a:t>
            </a:r>
            <a:r>
              <a:rPr lang="en-US" sz="3200" dirty="0"/>
              <a:t>They wanted each state to be able to force Northern states to follow their laws. </a:t>
            </a:r>
          </a:p>
          <a:p>
            <a:pPr marL="274320" lvl="1" indent="0">
              <a:buNone/>
            </a:pPr>
            <a:r>
              <a:rPr lang="en-US" sz="3200" b="1" dirty="0"/>
              <a:t>C. They wanted the laws of the Southern states to be applied to all of the Northern states. </a:t>
            </a:r>
            <a:endParaRPr lang="en-US" sz="3200" dirty="0"/>
          </a:p>
          <a:p>
            <a:pPr marL="274320" lvl="1" indent="0">
              <a:buNone/>
            </a:pPr>
            <a:r>
              <a:rPr lang="en-US" sz="3200" b="1" dirty="0"/>
              <a:t>D. They wanted to separate from the Union without having to go to war. </a:t>
            </a:r>
            <a:endParaRPr lang="en-US" sz="3200" dirty="0"/>
          </a:p>
          <a:p>
            <a:pPr marL="0" indent="0">
              <a:buNone/>
            </a:pPr>
            <a:endParaRPr lang="en-US" sz="9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996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10363200" cy="1020762"/>
          </a:xfrm>
        </p:spPr>
        <p:txBody>
          <a:bodyPr>
            <a:noAutofit/>
          </a:bodyPr>
          <a:lstStyle/>
          <a:p>
            <a:pPr algn="ctr"/>
            <a:r>
              <a:rPr lang="en-US" sz="8000" b="1" dirty="0">
                <a:latin typeface="Calibri" panose="020F0502020204030204" pitchFamily="34" charset="0"/>
                <a:cs typeface="Calibri" panose="020F0502020204030204" pitchFamily="34" charset="0"/>
              </a:rPr>
              <a:t>Causes of the Civil War</a:t>
            </a:r>
          </a:p>
        </p:txBody>
      </p:sp>
      <p:sp>
        <p:nvSpPr>
          <p:cNvPr id="3" name="Content Placeholder 2"/>
          <p:cNvSpPr>
            <a:spLocks noGrp="1"/>
          </p:cNvSpPr>
          <p:nvPr>
            <p:ph idx="1"/>
          </p:nvPr>
        </p:nvSpPr>
        <p:spPr>
          <a:xfrm>
            <a:off x="150812" y="1752600"/>
            <a:ext cx="11811000" cy="4876800"/>
          </a:xfrm>
        </p:spPr>
        <p:txBody>
          <a:bodyPr>
            <a:normAutofit lnSpcReduction="10000"/>
          </a:bodyPr>
          <a:lstStyle/>
          <a:p>
            <a:pPr marL="0" indent="0">
              <a:buNone/>
            </a:pPr>
            <a:r>
              <a:rPr lang="en-US" sz="4400" b="1" dirty="0"/>
              <a:t>3. Which action decided that California would enter the Union as a free state while any slave that escaped to the North must be returned to the South? </a:t>
            </a:r>
            <a:endParaRPr lang="en-US" sz="4400" dirty="0"/>
          </a:p>
          <a:p>
            <a:pPr marL="274320" lvl="1" indent="0">
              <a:buNone/>
            </a:pPr>
            <a:r>
              <a:rPr lang="en-US" sz="4000" dirty="0"/>
              <a:t>A. Dred Scott case </a:t>
            </a:r>
          </a:p>
          <a:p>
            <a:pPr marL="274320" lvl="1" indent="0">
              <a:buNone/>
            </a:pPr>
            <a:r>
              <a:rPr lang="en-US" sz="4000" dirty="0"/>
              <a:t>B. Compromise of 1850 </a:t>
            </a:r>
          </a:p>
          <a:p>
            <a:pPr marL="274320" lvl="1" indent="0">
              <a:buNone/>
            </a:pPr>
            <a:r>
              <a:rPr lang="en-US" sz="4000" dirty="0"/>
              <a:t>C. Georgia Platform </a:t>
            </a:r>
          </a:p>
          <a:p>
            <a:pPr marL="274320" lvl="1" indent="0">
              <a:buNone/>
            </a:pPr>
            <a:r>
              <a:rPr lang="en-US" sz="4000" dirty="0"/>
              <a:t>D. Tariff of 1828 </a:t>
            </a:r>
          </a:p>
          <a:p>
            <a:pPr marL="0" indent="0">
              <a:buNone/>
            </a:pPr>
            <a:endParaRPr lang="en-US" sz="28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8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10363200" cy="1020762"/>
          </a:xfrm>
        </p:spPr>
        <p:txBody>
          <a:bodyPr>
            <a:noAutofit/>
          </a:bodyPr>
          <a:lstStyle/>
          <a:p>
            <a:pPr algn="ctr"/>
            <a:r>
              <a:rPr lang="en-US" sz="8000" b="1" dirty="0">
                <a:latin typeface="Calibri" panose="020F0502020204030204" pitchFamily="34" charset="0"/>
                <a:cs typeface="Calibri" panose="020F0502020204030204" pitchFamily="34" charset="0"/>
              </a:rPr>
              <a:t>Causes of the Civil War</a:t>
            </a:r>
          </a:p>
        </p:txBody>
      </p:sp>
      <p:sp>
        <p:nvSpPr>
          <p:cNvPr id="3" name="Content Placeholder 2"/>
          <p:cNvSpPr>
            <a:spLocks noGrp="1"/>
          </p:cNvSpPr>
          <p:nvPr>
            <p:ph idx="1"/>
          </p:nvPr>
        </p:nvSpPr>
        <p:spPr>
          <a:xfrm>
            <a:off x="188912" y="1600200"/>
            <a:ext cx="11811000" cy="4876800"/>
          </a:xfrm>
        </p:spPr>
        <p:txBody>
          <a:bodyPr>
            <a:noAutofit/>
          </a:bodyPr>
          <a:lstStyle/>
          <a:p>
            <a:pPr marL="0" indent="0">
              <a:buNone/>
            </a:pPr>
            <a:r>
              <a:rPr lang="en-US" sz="5400" b="1" dirty="0"/>
              <a:t>4. What does the term “secession” describe?</a:t>
            </a:r>
            <a:endParaRPr lang="en-US" sz="5400" dirty="0"/>
          </a:p>
          <a:p>
            <a:pPr marL="274320" lvl="1" indent="0">
              <a:buNone/>
            </a:pPr>
            <a:r>
              <a:rPr lang="en-US" sz="4800" dirty="0"/>
              <a:t>A. The end of slavery </a:t>
            </a:r>
          </a:p>
          <a:p>
            <a:pPr marL="274320" lvl="1" indent="0">
              <a:buNone/>
            </a:pPr>
            <a:r>
              <a:rPr lang="en-US" sz="4800" dirty="0"/>
              <a:t>B. The act of a state leaving a nation </a:t>
            </a:r>
          </a:p>
          <a:p>
            <a:pPr marL="274320" lvl="1" indent="0">
              <a:buNone/>
            </a:pPr>
            <a:r>
              <a:rPr lang="en-US" sz="4800" dirty="0"/>
              <a:t>C. The right of the federal government to collect taxes </a:t>
            </a:r>
          </a:p>
          <a:p>
            <a:pPr marL="274320" lvl="1" indent="0">
              <a:buNone/>
            </a:pPr>
            <a:r>
              <a:rPr lang="en-US" sz="4800" dirty="0"/>
              <a:t>D. The nullification of tariffs </a:t>
            </a:r>
          </a:p>
          <a:p>
            <a:pPr marL="0" indent="0">
              <a:buNone/>
            </a:pPr>
            <a:endParaRPr lang="en-US" sz="7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45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10363200" cy="1020762"/>
          </a:xfrm>
        </p:spPr>
        <p:txBody>
          <a:bodyPr>
            <a:noAutofit/>
          </a:bodyPr>
          <a:lstStyle/>
          <a:p>
            <a:pPr algn="ctr"/>
            <a:r>
              <a:rPr lang="en-US" sz="8000" b="1" dirty="0">
                <a:latin typeface="Calibri" panose="020F0502020204030204" pitchFamily="34" charset="0"/>
                <a:cs typeface="Calibri" panose="020F0502020204030204" pitchFamily="34" charset="0"/>
              </a:rPr>
              <a:t>Causes of the Civil War</a:t>
            </a:r>
          </a:p>
        </p:txBody>
      </p:sp>
      <p:sp>
        <p:nvSpPr>
          <p:cNvPr id="3" name="Content Placeholder 2"/>
          <p:cNvSpPr>
            <a:spLocks noGrp="1"/>
          </p:cNvSpPr>
          <p:nvPr>
            <p:ph idx="1"/>
          </p:nvPr>
        </p:nvSpPr>
        <p:spPr>
          <a:xfrm>
            <a:off x="74612" y="1600200"/>
            <a:ext cx="11811000" cy="3886200"/>
          </a:xfrm>
        </p:spPr>
        <p:txBody>
          <a:bodyPr>
            <a:noAutofit/>
          </a:bodyPr>
          <a:lstStyle/>
          <a:p>
            <a:pPr marL="0" indent="0">
              <a:buNone/>
            </a:pPr>
            <a:r>
              <a:rPr lang="en-US" sz="3200" b="1" dirty="0"/>
              <a:t>5. Look at the map to the right. </a:t>
            </a:r>
            <a:endParaRPr lang="en-US" sz="3200" dirty="0"/>
          </a:p>
          <a:p>
            <a:pPr marL="0" indent="0">
              <a:buNone/>
            </a:pPr>
            <a:r>
              <a:rPr lang="en-US" sz="3200" b="1" dirty="0"/>
              <a:t>Which conclusion could be drawn from the election results shown on this map? </a:t>
            </a:r>
            <a:endParaRPr lang="en-US" sz="3200" dirty="0"/>
          </a:p>
          <a:p>
            <a:pPr marL="274320" lvl="1" indent="0">
              <a:buNone/>
            </a:pPr>
            <a:r>
              <a:rPr lang="en-US" sz="2800" dirty="0"/>
              <a:t>A. Georgia was a critical state in the election. </a:t>
            </a:r>
          </a:p>
          <a:p>
            <a:pPr marL="274320" lvl="1" indent="0">
              <a:buNone/>
            </a:pPr>
            <a:r>
              <a:rPr lang="en-US" sz="2800" dirty="0"/>
              <a:t>B. The Southern states supported Lincoln’s policies. </a:t>
            </a:r>
          </a:p>
          <a:p>
            <a:pPr marL="274320" lvl="1" indent="0">
              <a:buNone/>
            </a:pPr>
            <a:r>
              <a:rPr lang="en-US" sz="2800" dirty="0"/>
              <a:t>C. The nation was divided in its beliefs at this time. </a:t>
            </a:r>
          </a:p>
          <a:p>
            <a:pPr marL="274320" lvl="1" indent="0">
              <a:buNone/>
            </a:pPr>
            <a:r>
              <a:rPr lang="en-US" sz="2800" dirty="0"/>
              <a:t>D. Lincoln had supporters in all regions of                                                                     the country. </a:t>
            </a:r>
          </a:p>
          <a:p>
            <a:pPr marL="0" indent="0">
              <a:buNone/>
            </a:pPr>
            <a:endParaRPr lang="en-US" sz="6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959ED35-E1BD-4259-A88B-BE3EEAF31498}"/>
              </a:ext>
            </a:extLst>
          </p:cNvPr>
          <p:cNvPicPr>
            <a:picLocks noChangeAspect="1"/>
          </p:cNvPicPr>
          <p:nvPr/>
        </p:nvPicPr>
        <p:blipFill>
          <a:blip r:embed="rId2"/>
          <a:stretch>
            <a:fillRect/>
          </a:stretch>
        </p:blipFill>
        <p:spPr>
          <a:xfrm>
            <a:off x="7542211" y="4585370"/>
            <a:ext cx="4660265" cy="2267549"/>
          </a:xfrm>
          <a:prstGeom prst="rect">
            <a:avLst/>
          </a:prstGeom>
        </p:spPr>
      </p:pic>
    </p:spTree>
    <p:extLst>
      <p:ext uri="{BB962C8B-B14F-4D97-AF65-F5344CB8AC3E}">
        <p14:creationId xmlns:p14="http://schemas.microsoft.com/office/powerpoint/2010/main" val="172362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10363200" cy="1020762"/>
          </a:xfrm>
        </p:spPr>
        <p:txBody>
          <a:bodyPr>
            <a:noAutofit/>
          </a:bodyPr>
          <a:lstStyle/>
          <a:p>
            <a:pPr algn="ctr"/>
            <a:r>
              <a:rPr lang="en-US" sz="8000" b="1" dirty="0">
                <a:latin typeface="Calibri" panose="020F0502020204030204" pitchFamily="34" charset="0"/>
                <a:cs typeface="Calibri" panose="020F0502020204030204" pitchFamily="34" charset="0"/>
              </a:rPr>
              <a:t>Causes of the Civil War</a:t>
            </a:r>
          </a:p>
        </p:txBody>
      </p:sp>
      <p:sp>
        <p:nvSpPr>
          <p:cNvPr id="3" name="Content Placeholder 2"/>
          <p:cNvSpPr>
            <a:spLocks noGrp="1"/>
          </p:cNvSpPr>
          <p:nvPr>
            <p:ph idx="1"/>
          </p:nvPr>
        </p:nvSpPr>
        <p:spPr>
          <a:xfrm>
            <a:off x="150812" y="1752600"/>
            <a:ext cx="11811000" cy="4876800"/>
          </a:xfrm>
        </p:spPr>
        <p:txBody>
          <a:bodyPr>
            <a:noAutofit/>
          </a:bodyPr>
          <a:lstStyle/>
          <a:p>
            <a:pPr marL="0" indent="0">
              <a:buNone/>
            </a:pPr>
            <a:r>
              <a:rPr lang="en-US" sz="3600" b="1" dirty="0"/>
              <a:t>6. Read the quotation to the right. </a:t>
            </a:r>
            <a:endParaRPr lang="en-US" sz="3600" dirty="0"/>
          </a:p>
          <a:p>
            <a:pPr marL="0" indent="0">
              <a:buNone/>
            </a:pPr>
            <a:r>
              <a:rPr lang="en-US" sz="3600" b="1" dirty="0"/>
              <a:t>This statement would be said by someone that supports </a:t>
            </a:r>
            <a:endParaRPr lang="en-US" sz="3600" dirty="0"/>
          </a:p>
          <a:p>
            <a:pPr marL="274320" lvl="1" indent="0">
              <a:buNone/>
            </a:pPr>
            <a:r>
              <a:rPr lang="en-US" sz="3200" dirty="0"/>
              <a:t>A. Election of 1860 </a:t>
            </a:r>
          </a:p>
          <a:p>
            <a:pPr marL="274320" lvl="1" indent="0">
              <a:buNone/>
            </a:pPr>
            <a:r>
              <a:rPr lang="en-US" sz="3200" dirty="0"/>
              <a:t>B. Abolitionists </a:t>
            </a:r>
          </a:p>
          <a:p>
            <a:pPr marL="274320" lvl="1" indent="0">
              <a:buNone/>
            </a:pPr>
            <a:r>
              <a:rPr lang="en-US" sz="3200" dirty="0"/>
              <a:t>C. State’s Rights </a:t>
            </a:r>
          </a:p>
          <a:p>
            <a:pPr marL="274320" lvl="1" indent="0">
              <a:buNone/>
            </a:pPr>
            <a:r>
              <a:rPr lang="en-US" sz="3200" dirty="0"/>
              <a:t>D. Constitution </a:t>
            </a:r>
          </a:p>
          <a:p>
            <a:pPr marL="0" indent="0">
              <a:buNone/>
            </a:pPr>
            <a:endParaRPr lang="en-US" sz="115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2A01CE6-871D-4D8B-8F95-DD890B96503E}"/>
              </a:ext>
            </a:extLst>
          </p:cNvPr>
          <p:cNvSpPr txBox="1"/>
          <p:nvPr/>
        </p:nvSpPr>
        <p:spPr>
          <a:xfrm>
            <a:off x="6704012" y="3733800"/>
            <a:ext cx="4876800" cy="2308324"/>
          </a:xfrm>
          <a:prstGeom prst="rect">
            <a:avLst/>
          </a:prstGeom>
          <a:noFill/>
          <a:ln>
            <a:solidFill>
              <a:srgbClr val="99FFCC"/>
            </a:solidFill>
          </a:ln>
        </p:spPr>
        <p:txBody>
          <a:bodyPr wrap="square" rtlCol="0">
            <a:spAutoFit/>
          </a:bodyPr>
          <a:lstStyle/>
          <a:p>
            <a:pPr algn="ctr"/>
            <a:r>
              <a:rPr lang="en-US" sz="3600" dirty="0"/>
              <a:t>“The National Government has no right to tell the states how to operate.” </a:t>
            </a:r>
            <a:endParaRPr lang="en-US" sz="4400" dirty="0"/>
          </a:p>
        </p:txBody>
      </p:sp>
    </p:spTree>
    <p:extLst>
      <p:ext uri="{BB962C8B-B14F-4D97-AF65-F5344CB8AC3E}">
        <p14:creationId xmlns:p14="http://schemas.microsoft.com/office/powerpoint/2010/main" val="368716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10363200" cy="1020762"/>
          </a:xfrm>
        </p:spPr>
        <p:txBody>
          <a:bodyPr>
            <a:noAutofit/>
          </a:bodyPr>
          <a:lstStyle/>
          <a:p>
            <a:pPr algn="ctr"/>
            <a:r>
              <a:rPr lang="en-US" sz="8000" b="1" dirty="0">
                <a:latin typeface="Calibri" panose="020F0502020204030204" pitchFamily="34" charset="0"/>
                <a:cs typeface="Calibri" panose="020F0502020204030204" pitchFamily="34" charset="0"/>
              </a:rPr>
              <a:t>Causes of the Civil War</a:t>
            </a:r>
          </a:p>
        </p:txBody>
      </p:sp>
      <p:sp>
        <p:nvSpPr>
          <p:cNvPr id="3" name="Content Placeholder 2"/>
          <p:cNvSpPr>
            <a:spLocks noGrp="1"/>
          </p:cNvSpPr>
          <p:nvPr>
            <p:ph idx="1"/>
          </p:nvPr>
        </p:nvSpPr>
        <p:spPr>
          <a:xfrm>
            <a:off x="150812" y="1752600"/>
            <a:ext cx="11811000" cy="4876800"/>
          </a:xfrm>
        </p:spPr>
        <p:txBody>
          <a:bodyPr>
            <a:noAutofit/>
          </a:bodyPr>
          <a:lstStyle/>
          <a:p>
            <a:pPr marL="0" indent="0">
              <a:buNone/>
            </a:pPr>
            <a:r>
              <a:rPr lang="en-US" sz="4000" b="1" dirty="0"/>
              <a:t>7. Why did the 1860 election of Abraham Lincoln prompt Georgia to hold convention about seceding from the Union?</a:t>
            </a:r>
            <a:endParaRPr lang="en-US" sz="4000" dirty="0"/>
          </a:p>
          <a:p>
            <a:pPr marL="274320" lvl="1" indent="0">
              <a:buNone/>
            </a:pPr>
            <a:r>
              <a:rPr lang="en-US" sz="3600" dirty="0"/>
              <a:t>A. Lincoln wanted to repeal the Compromise of 1850. </a:t>
            </a:r>
          </a:p>
          <a:p>
            <a:pPr marL="274320" lvl="1" indent="0">
              <a:buNone/>
            </a:pPr>
            <a:r>
              <a:rPr lang="en-US" sz="3600" dirty="0"/>
              <a:t>B. Lincoln supported the policy of popular sovereignty. </a:t>
            </a:r>
          </a:p>
          <a:p>
            <a:pPr marL="274320" lvl="1" indent="0">
              <a:buNone/>
            </a:pPr>
            <a:r>
              <a:rPr lang="en-US" sz="3600" dirty="0"/>
              <a:t>C. Georgia felt threatened by Lincoln’s stand against slavery. </a:t>
            </a:r>
          </a:p>
          <a:p>
            <a:pPr marL="274320" lvl="1" indent="0">
              <a:buNone/>
            </a:pPr>
            <a:r>
              <a:rPr lang="en-US" sz="3600" dirty="0"/>
              <a:t>D. Georgians feared that Lincoln would increase tariffs on British goods. </a:t>
            </a:r>
          </a:p>
          <a:p>
            <a:pPr marL="0" indent="0">
              <a:buNone/>
            </a:pPr>
            <a:endParaRPr lang="en-US" sz="4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96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812" y="533400"/>
            <a:ext cx="10972800" cy="1920526"/>
          </a:xfrm>
          <a:prstGeom prst="rect">
            <a:avLst/>
          </a:prstGeom>
          <a:noFill/>
        </p:spPr>
        <p:txBody>
          <a:bodyPr wrap="square" rtlCol="0">
            <a:spAutoFit/>
          </a:bodyPr>
          <a:lstStyle/>
          <a:p>
            <a:pPr algn="ctr">
              <a:lnSpc>
                <a:spcPct val="90000"/>
              </a:lnSpc>
            </a:pPr>
            <a:r>
              <a:rPr lang="en-US" sz="6600" dirty="0">
                <a:solidFill>
                  <a:schemeClr val="accent6">
                    <a:lumMod val="40000"/>
                    <a:lumOff val="60000"/>
                  </a:schemeClr>
                </a:solidFill>
                <a:latin typeface="Berlin Sans FB Demi" panose="020E0802020502020306" pitchFamily="34" charset="0"/>
              </a:rPr>
              <a:t>What invention caused Slavery to grow in the South?</a:t>
            </a:r>
          </a:p>
        </p:txBody>
      </p:sp>
      <p:sp>
        <p:nvSpPr>
          <p:cNvPr id="3" name="TextBox 2"/>
          <p:cNvSpPr txBox="1"/>
          <p:nvPr/>
        </p:nvSpPr>
        <p:spPr>
          <a:xfrm>
            <a:off x="531812" y="2743200"/>
            <a:ext cx="10972800" cy="1006429"/>
          </a:xfrm>
          <a:prstGeom prst="rect">
            <a:avLst/>
          </a:prstGeom>
          <a:noFill/>
        </p:spPr>
        <p:txBody>
          <a:bodyPr wrap="square" rtlCol="0">
            <a:spAutoFit/>
          </a:bodyPr>
          <a:lstStyle/>
          <a:p>
            <a:pPr algn="ctr">
              <a:lnSpc>
                <a:spcPct val="90000"/>
              </a:lnSpc>
            </a:pPr>
            <a:r>
              <a:rPr lang="en-US" sz="6600" dirty="0">
                <a:solidFill>
                  <a:srgbClr val="99FFCC"/>
                </a:solidFill>
                <a:latin typeface="Berlin Sans FB Demi" panose="020E0802020502020306" pitchFamily="34" charset="0"/>
              </a:rPr>
              <a:t>Cotton Gin!</a:t>
            </a:r>
          </a:p>
        </p:txBody>
      </p:sp>
      <p:sp>
        <p:nvSpPr>
          <p:cNvPr id="4" name="TextBox 3"/>
          <p:cNvSpPr txBox="1"/>
          <p:nvPr/>
        </p:nvSpPr>
        <p:spPr>
          <a:xfrm>
            <a:off x="531812" y="3719611"/>
            <a:ext cx="10972800" cy="1006429"/>
          </a:xfrm>
          <a:prstGeom prst="rect">
            <a:avLst/>
          </a:prstGeom>
          <a:noFill/>
        </p:spPr>
        <p:txBody>
          <a:bodyPr wrap="square" rtlCol="0">
            <a:spAutoFit/>
          </a:bodyPr>
          <a:lstStyle/>
          <a:p>
            <a:pPr algn="ctr">
              <a:lnSpc>
                <a:spcPct val="90000"/>
              </a:lnSpc>
            </a:pPr>
            <a:r>
              <a:rPr lang="en-US" sz="6600" dirty="0">
                <a:solidFill>
                  <a:schemeClr val="accent6">
                    <a:lumMod val="40000"/>
                    <a:lumOff val="60000"/>
                  </a:schemeClr>
                </a:solidFill>
                <a:latin typeface="Berlin Sans FB Demi" panose="020E0802020502020306" pitchFamily="34" charset="0"/>
              </a:rPr>
              <a:t>Who invented it?</a:t>
            </a:r>
          </a:p>
        </p:txBody>
      </p:sp>
      <p:sp>
        <p:nvSpPr>
          <p:cNvPr id="5" name="TextBox 4"/>
          <p:cNvSpPr txBox="1"/>
          <p:nvPr/>
        </p:nvSpPr>
        <p:spPr>
          <a:xfrm>
            <a:off x="531812" y="4800600"/>
            <a:ext cx="10972800" cy="1006429"/>
          </a:xfrm>
          <a:prstGeom prst="rect">
            <a:avLst/>
          </a:prstGeom>
          <a:noFill/>
        </p:spPr>
        <p:txBody>
          <a:bodyPr wrap="square" rtlCol="0">
            <a:spAutoFit/>
          </a:bodyPr>
          <a:lstStyle/>
          <a:p>
            <a:pPr algn="ctr">
              <a:lnSpc>
                <a:spcPct val="90000"/>
              </a:lnSpc>
            </a:pPr>
            <a:r>
              <a:rPr lang="en-US" sz="6600" dirty="0">
                <a:solidFill>
                  <a:srgbClr val="99FFCC"/>
                </a:solidFill>
                <a:latin typeface="Berlin Sans FB Demi" panose="020E0802020502020306" pitchFamily="34" charset="0"/>
              </a:rPr>
              <a:t>Eli Whitney</a:t>
            </a:r>
          </a:p>
        </p:txBody>
      </p:sp>
    </p:spTree>
    <p:extLst>
      <p:ext uri="{BB962C8B-B14F-4D97-AF65-F5344CB8AC3E}">
        <p14:creationId xmlns:p14="http://schemas.microsoft.com/office/powerpoint/2010/main" val="307731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10363200" cy="1020762"/>
          </a:xfrm>
        </p:spPr>
        <p:txBody>
          <a:bodyPr>
            <a:noAutofit/>
          </a:bodyPr>
          <a:lstStyle/>
          <a:p>
            <a:pPr algn="ctr"/>
            <a:r>
              <a:rPr lang="en-US" sz="8000" b="1" dirty="0">
                <a:latin typeface="Calibri" panose="020F0502020204030204" pitchFamily="34" charset="0"/>
                <a:cs typeface="Calibri" panose="020F0502020204030204" pitchFamily="34" charset="0"/>
              </a:rPr>
              <a:t>Causes of the Civil War</a:t>
            </a:r>
          </a:p>
        </p:txBody>
      </p:sp>
      <p:sp>
        <p:nvSpPr>
          <p:cNvPr id="3" name="Content Placeholder 2"/>
          <p:cNvSpPr>
            <a:spLocks noGrp="1"/>
          </p:cNvSpPr>
          <p:nvPr>
            <p:ph idx="1"/>
          </p:nvPr>
        </p:nvSpPr>
        <p:spPr>
          <a:xfrm>
            <a:off x="150812" y="1752600"/>
            <a:ext cx="11811000" cy="4876800"/>
          </a:xfrm>
        </p:spPr>
        <p:txBody>
          <a:bodyPr>
            <a:noAutofit/>
          </a:bodyPr>
          <a:lstStyle/>
          <a:p>
            <a:pPr marL="0" indent="0">
              <a:buNone/>
            </a:pPr>
            <a:r>
              <a:rPr lang="en-US" sz="3600" b="1" dirty="0"/>
              <a:t>8. Based on this quote, what are the key issues and events that led to the Civil War? </a:t>
            </a:r>
          </a:p>
          <a:p>
            <a:pPr marL="274320" lvl="1" indent="0">
              <a:buNone/>
            </a:pPr>
            <a:r>
              <a:rPr lang="en-US" sz="3200" dirty="0"/>
              <a:t>A. slavery and states' rights </a:t>
            </a:r>
          </a:p>
          <a:p>
            <a:pPr marL="274320" lvl="1" indent="0">
              <a:buNone/>
            </a:pPr>
            <a:r>
              <a:rPr lang="en-US" sz="3200" dirty="0"/>
              <a:t>B. states' rights and nullification </a:t>
            </a:r>
          </a:p>
          <a:p>
            <a:pPr marL="274320" lvl="1" indent="0">
              <a:buNone/>
            </a:pPr>
            <a:r>
              <a:rPr lang="en-US" sz="3200" dirty="0"/>
              <a:t>C. tariffs and domesticated goods </a:t>
            </a:r>
          </a:p>
          <a:p>
            <a:pPr marL="274320" lvl="1" indent="0">
              <a:buNone/>
            </a:pPr>
            <a:r>
              <a:rPr lang="en-US" sz="3200" dirty="0"/>
              <a:t>D. domesticated goods and states' rights </a:t>
            </a:r>
          </a:p>
          <a:p>
            <a:pPr marL="0" indent="0">
              <a:buNone/>
            </a:pPr>
            <a:endParaRPr lang="en-US" sz="3600" dirty="0"/>
          </a:p>
          <a:p>
            <a:pPr marL="0" indent="0">
              <a:buNone/>
            </a:pPr>
            <a:endParaRPr lang="en-US" sz="71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C5830F1-3409-4972-90C2-0F288BE1C651}"/>
              </a:ext>
            </a:extLst>
          </p:cNvPr>
          <p:cNvPicPr>
            <a:picLocks noChangeAspect="1"/>
          </p:cNvPicPr>
          <p:nvPr/>
        </p:nvPicPr>
        <p:blipFill>
          <a:blip r:embed="rId2"/>
          <a:stretch>
            <a:fillRect/>
          </a:stretch>
        </p:blipFill>
        <p:spPr>
          <a:xfrm>
            <a:off x="4811609" y="4953000"/>
            <a:ext cx="7377216" cy="1899920"/>
          </a:xfrm>
          <a:prstGeom prst="rect">
            <a:avLst/>
          </a:prstGeom>
        </p:spPr>
      </p:pic>
    </p:spTree>
    <p:extLst>
      <p:ext uri="{BB962C8B-B14F-4D97-AF65-F5344CB8AC3E}">
        <p14:creationId xmlns:p14="http://schemas.microsoft.com/office/powerpoint/2010/main" val="1016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10363200" cy="1020762"/>
          </a:xfrm>
        </p:spPr>
        <p:txBody>
          <a:bodyPr>
            <a:noAutofit/>
          </a:bodyPr>
          <a:lstStyle/>
          <a:p>
            <a:pPr algn="ctr"/>
            <a:r>
              <a:rPr lang="en-US" sz="8000" b="1" dirty="0">
                <a:latin typeface="Calibri" panose="020F0502020204030204" pitchFamily="34" charset="0"/>
                <a:cs typeface="Calibri" panose="020F0502020204030204" pitchFamily="34" charset="0"/>
              </a:rPr>
              <a:t>Causes of the Civil War</a:t>
            </a:r>
          </a:p>
        </p:txBody>
      </p:sp>
      <p:sp>
        <p:nvSpPr>
          <p:cNvPr id="3" name="Content Placeholder 2"/>
          <p:cNvSpPr>
            <a:spLocks noGrp="1"/>
          </p:cNvSpPr>
          <p:nvPr>
            <p:ph idx="1"/>
          </p:nvPr>
        </p:nvSpPr>
        <p:spPr>
          <a:xfrm>
            <a:off x="150812" y="1752600"/>
            <a:ext cx="11811000" cy="4876800"/>
          </a:xfrm>
        </p:spPr>
        <p:txBody>
          <a:bodyPr>
            <a:noAutofit/>
          </a:bodyPr>
          <a:lstStyle/>
          <a:p>
            <a:pPr marL="0" indent="0">
              <a:buNone/>
            </a:pPr>
            <a:r>
              <a:rPr lang="en-US" sz="4000" b="1" dirty="0"/>
              <a:t>9. Why did the U.S. Supreme Court rule against Dred Scott? </a:t>
            </a:r>
          </a:p>
          <a:p>
            <a:pPr marL="274320" lvl="1" indent="0">
              <a:buNone/>
            </a:pPr>
            <a:r>
              <a:rPr lang="en-US" sz="3600" dirty="0"/>
              <a:t>A. He was property of his owner and could be taken anywhere. </a:t>
            </a:r>
          </a:p>
          <a:p>
            <a:pPr marL="274320" lvl="1" indent="0">
              <a:buNone/>
            </a:pPr>
            <a:r>
              <a:rPr lang="en-US" sz="3600" dirty="0"/>
              <a:t>B. He did not live long enough in a free territory to be free. </a:t>
            </a:r>
          </a:p>
          <a:p>
            <a:pPr marL="274320" lvl="1" indent="0">
              <a:buNone/>
            </a:pPr>
            <a:r>
              <a:rPr lang="en-US" sz="3600" dirty="0"/>
              <a:t>C. Scott was a slave and he was not allowed to sue in court because he was not a citizen. </a:t>
            </a:r>
          </a:p>
          <a:p>
            <a:pPr marL="274320" lvl="1" indent="0">
              <a:buNone/>
            </a:pPr>
            <a:r>
              <a:rPr lang="en-US" sz="3600" dirty="0"/>
              <a:t>D. He returned to a slave state and he could not be freed. </a:t>
            </a:r>
          </a:p>
          <a:p>
            <a:pPr marL="0" indent="0">
              <a:buNone/>
            </a:pPr>
            <a:endParaRPr lang="en-US" sz="4000" dirty="0"/>
          </a:p>
          <a:p>
            <a:pPr marL="0" indent="0">
              <a:buNone/>
            </a:pPr>
            <a:endParaRPr lang="en-US" sz="85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36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81000"/>
            <a:ext cx="10363200" cy="1020762"/>
          </a:xfrm>
        </p:spPr>
        <p:txBody>
          <a:bodyPr>
            <a:noAutofit/>
          </a:bodyPr>
          <a:lstStyle/>
          <a:p>
            <a:pPr algn="ctr"/>
            <a:r>
              <a:rPr lang="en-US" sz="8000" b="1" dirty="0">
                <a:latin typeface="Calibri" panose="020F0502020204030204" pitchFamily="34" charset="0"/>
                <a:cs typeface="Calibri" panose="020F0502020204030204" pitchFamily="34" charset="0"/>
              </a:rPr>
              <a:t>Causes of the Civil War</a:t>
            </a:r>
          </a:p>
        </p:txBody>
      </p:sp>
      <p:sp>
        <p:nvSpPr>
          <p:cNvPr id="3" name="Content Placeholder 2"/>
          <p:cNvSpPr>
            <a:spLocks noGrp="1"/>
          </p:cNvSpPr>
          <p:nvPr>
            <p:ph idx="1"/>
          </p:nvPr>
        </p:nvSpPr>
        <p:spPr>
          <a:xfrm>
            <a:off x="150812" y="1752600"/>
            <a:ext cx="11811000" cy="4876800"/>
          </a:xfrm>
        </p:spPr>
        <p:txBody>
          <a:bodyPr>
            <a:noAutofit/>
          </a:bodyPr>
          <a:lstStyle/>
          <a:p>
            <a:pPr marL="0" indent="0">
              <a:buNone/>
            </a:pPr>
            <a:r>
              <a:rPr lang="en-US" sz="4800" b="1" dirty="0"/>
              <a:t>10. The purpose of the Missouri Compromise was to </a:t>
            </a:r>
          </a:p>
          <a:p>
            <a:pPr marL="274320" lvl="1" indent="0">
              <a:buNone/>
            </a:pPr>
            <a:r>
              <a:rPr lang="en-US" sz="4400" dirty="0"/>
              <a:t>A. Maintain a balance of slave and free states </a:t>
            </a:r>
          </a:p>
          <a:p>
            <a:pPr marL="274320" lvl="1" indent="0">
              <a:buNone/>
            </a:pPr>
            <a:r>
              <a:rPr lang="en-US" sz="4400" dirty="0"/>
              <a:t>B. Let Missouri have slavery until 1850 </a:t>
            </a:r>
          </a:p>
          <a:p>
            <a:pPr marL="274320" lvl="1" indent="0">
              <a:buNone/>
            </a:pPr>
            <a:r>
              <a:rPr lang="en-US" sz="4400" dirty="0"/>
              <a:t>C. Allow slavery in Maine but not in Missouri </a:t>
            </a:r>
          </a:p>
          <a:p>
            <a:pPr marL="274320" lvl="1" indent="0">
              <a:buNone/>
            </a:pPr>
            <a:r>
              <a:rPr lang="en-US" sz="4400" dirty="0"/>
              <a:t>D. Return slaves captured in free states to slave states </a:t>
            </a:r>
          </a:p>
          <a:p>
            <a:pPr marL="0" indent="0">
              <a:buNone/>
            </a:pPr>
            <a:endParaRPr lang="en-US" sz="4800" dirty="0"/>
          </a:p>
          <a:p>
            <a:pPr marL="0" indent="0">
              <a:buNone/>
            </a:pPr>
            <a:endParaRPr lang="en-US" sz="7200" dirty="0"/>
          </a:p>
          <a:p>
            <a:pPr marL="0" indent="0">
              <a:buNone/>
            </a:pPr>
            <a:endParaRPr lang="en-US" sz="255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110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812" y="533400"/>
            <a:ext cx="10972800" cy="1006429"/>
          </a:xfrm>
          <a:prstGeom prst="rect">
            <a:avLst/>
          </a:prstGeom>
          <a:noFill/>
        </p:spPr>
        <p:txBody>
          <a:bodyPr wrap="square" rtlCol="0">
            <a:spAutoFit/>
          </a:bodyPr>
          <a:lstStyle/>
          <a:p>
            <a:pPr algn="ctr">
              <a:lnSpc>
                <a:spcPct val="90000"/>
              </a:lnSpc>
            </a:pPr>
            <a:r>
              <a:rPr lang="en-US" sz="6600" dirty="0">
                <a:solidFill>
                  <a:schemeClr val="accent6">
                    <a:lumMod val="40000"/>
                    <a:lumOff val="60000"/>
                  </a:schemeClr>
                </a:solidFill>
                <a:latin typeface="Berlin Sans FB Demi" panose="020E0802020502020306" pitchFamily="34" charset="0"/>
              </a:rPr>
              <a:t>What is an </a:t>
            </a:r>
            <a:r>
              <a:rPr lang="en-US" sz="6600" u="sng" dirty="0">
                <a:solidFill>
                  <a:schemeClr val="accent6">
                    <a:lumMod val="40000"/>
                    <a:lumOff val="60000"/>
                  </a:schemeClr>
                </a:solidFill>
                <a:latin typeface="Berlin Sans FB Demi" panose="020E0802020502020306" pitchFamily="34" charset="0"/>
              </a:rPr>
              <a:t>abolitionist</a:t>
            </a:r>
            <a:r>
              <a:rPr lang="en-US" sz="6600" dirty="0">
                <a:solidFill>
                  <a:schemeClr val="accent6">
                    <a:lumMod val="40000"/>
                    <a:lumOff val="60000"/>
                  </a:schemeClr>
                </a:solidFill>
                <a:latin typeface="Berlin Sans FB Demi" panose="020E0802020502020306" pitchFamily="34" charset="0"/>
              </a:rPr>
              <a:t>?</a:t>
            </a:r>
          </a:p>
        </p:txBody>
      </p:sp>
      <p:sp>
        <p:nvSpPr>
          <p:cNvPr id="3" name="TextBox 2"/>
          <p:cNvSpPr txBox="1"/>
          <p:nvPr/>
        </p:nvSpPr>
        <p:spPr>
          <a:xfrm>
            <a:off x="519797" y="2057400"/>
            <a:ext cx="10972800" cy="1754326"/>
          </a:xfrm>
          <a:prstGeom prst="rect">
            <a:avLst/>
          </a:prstGeom>
          <a:noFill/>
        </p:spPr>
        <p:txBody>
          <a:bodyPr wrap="square" rtlCol="0">
            <a:spAutoFit/>
          </a:bodyPr>
          <a:lstStyle/>
          <a:p>
            <a:pPr algn="ctr">
              <a:lnSpc>
                <a:spcPct val="90000"/>
              </a:lnSpc>
            </a:pPr>
            <a:r>
              <a:rPr lang="en-US" sz="6000" dirty="0">
                <a:solidFill>
                  <a:srgbClr val="99FFCC"/>
                </a:solidFill>
                <a:latin typeface="Berlin Sans FB Demi" panose="020E0802020502020306" pitchFamily="34" charset="0"/>
              </a:rPr>
              <a:t>Someone who is against slavery!</a:t>
            </a:r>
          </a:p>
        </p:txBody>
      </p:sp>
      <p:sp>
        <p:nvSpPr>
          <p:cNvPr id="6" name="TextBox 5"/>
          <p:cNvSpPr txBox="1"/>
          <p:nvPr/>
        </p:nvSpPr>
        <p:spPr>
          <a:xfrm>
            <a:off x="684212" y="4648200"/>
            <a:ext cx="10972800" cy="1200329"/>
          </a:xfrm>
          <a:prstGeom prst="rect">
            <a:avLst/>
          </a:prstGeom>
          <a:noFill/>
        </p:spPr>
        <p:txBody>
          <a:bodyPr wrap="square" rtlCol="0">
            <a:spAutoFit/>
          </a:bodyPr>
          <a:lstStyle/>
          <a:p>
            <a:pPr algn="ctr">
              <a:lnSpc>
                <a:spcPct val="90000"/>
              </a:lnSpc>
            </a:pPr>
            <a:r>
              <a:rPr lang="en-US" sz="8000" dirty="0">
                <a:solidFill>
                  <a:schemeClr val="accent5">
                    <a:lumMod val="60000"/>
                    <a:lumOff val="40000"/>
                  </a:schemeClr>
                </a:solidFill>
                <a:latin typeface="Berlin Sans FB Demi" panose="020E0802020502020306" pitchFamily="34" charset="0"/>
              </a:rPr>
              <a:t>Can you think of any?</a:t>
            </a:r>
          </a:p>
        </p:txBody>
      </p:sp>
    </p:spTree>
    <p:extLst>
      <p:ext uri="{BB962C8B-B14F-4D97-AF65-F5344CB8AC3E}">
        <p14:creationId xmlns:p14="http://schemas.microsoft.com/office/powerpoint/2010/main" val="271499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3952" y="82311"/>
            <a:ext cx="9013459" cy="1107996"/>
          </a:xfrm>
          <a:prstGeom prst="rect">
            <a:avLst/>
          </a:prstGeom>
        </p:spPr>
        <p:txBody>
          <a:bodyPr wrap="square">
            <a:spAutoFit/>
          </a:bodyPr>
          <a:lstStyle/>
          <a:p>
            <a:pPr algn="ctr"/>
            <a:r>
              <a:rPr lang="en-US" sz="6600" b="1" dirty="0">
                <a:latin typeface="Cambria Math" panose="02040503050406030204" pitchFamily="18" charset="0"/>
                <a:ea typeface="Cambria Math" panose="02040503050406030204" pitchFamily="18" charset="0"/>
              </a:rPr>
              <a:t>William Lloyd Garrison</a:t>
            </a:r>
            <a:endParaRPr lang="en-US" sz="6600" dirty="0"/>
          </a:p>
        </p:txBody>
      </p:sp>
      <p:pic>
        <p:nvPicPr>
          <p:cNvPr id="2050" name="Picture 2" descr="http://blackthen.com/wp-content/uploads/2015/06/william-lloyd-garri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317" y="980728"/>
            <a:ext cx="5686647" cy="608805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608013" y="1340768"/>
            <a:ext cx="5283432" cy="3459832"/>
          </a:xfrm>
          <a:prstGeom prst="wedgeRoundRectCallout">
            <a:avLst>
              <a:gd name="adj1" fmla="val 78571"/>
              <a:gd name="adj2" fmla="val 11497"/>
              <a:gd name="adj3" fmla="val 16667"/>
            </a:avLst>
          </a:prstGeom>
          <a:solidFill>
            <a:srgbClr val="C00000"/>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720216" y="1384280"/>
            <a:ext cx="5059025" cy="3416320"/>
          </a:xfrm>
          <a:prstGeom prst="rect">
            <a:avLst/>
          </a:prstGeom>
        </p:spPr>
        <p:txBody>
          <a:bodyPr wrap="square">
            <a:spAutoFit/>
          </a:bodyPr>
          <a:lstStyle/>
          <a:p>
            <a:pPr algn="ctr"/>
            <a:r>
              <a:rPr lang="en-US" sz="3600" b="1" dirty="0">
                <a:latin typeface="Cambria Math" panose="02040503050406030204" pitchFamily="18" charset="0"/>
                <a:ea typeface="Cambria Math" panose="02040503050406030204" pitchFamily="18" charset="0"/>
              </a:rPr>
              <a:t>“Wherever there is a human being, I see God-given rights inherent in that being, whatever may be the sex or complexion</a:t>
            </a:r>
            <a:r>
              <a:rPr lang="en-US" sz="3600" b="1" dirty="0"/>
              <a:t>.”</a:t>
            </a:r>
          </a:p>
        </p:txBody>
      </p:sp>
      <p:sp>
        <p:nvSpPr>
          <p:cNvPr id="8" name="Rectangle 7"/>
          <p:cNvSpPr/>
          <p:nvPr/>
        </p:nvSpPr>
        <p:spPr>
          <a:xfrm rot="20685768">
            <a:off x="5555312" y="4626907"/>
            <a:ext cx="4737794" cy="961850"/>
          </a:xfrm>
          <a:prstGeom prst="rect">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FF0000"/>
                </a:solidFill>
              </a:rPr>
              <a:t>Abolitionist</a:t>
            </a:r>
          </a:p>
        </p:txBody>
      </p:sp>
    </p:spTree>
    <p:extLst>
      <p:ext uri="{BB962C8B-B14F-4D97-AF65-F5344CB8AC3E}">
        <p14:creationId xmlns:p14="http://schemas.microsoft.com/office/powerpoint/2010/main" val="276131156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3213" y="1097972"/>
            <a:ext cx="5867400" cy="3931227"/>
            <a:chOff x="276311" y="1097973"/>
            <a:chExt cx="4765064" cy="3767064"/>
          </a:xfrm>
        </p:grpSpPr>
        <p:sp>
          <p:nvSpPr>
            <p:cNvPr id="3" name="Rounded Rectangular Callout 2"/>
            <p:cNvSpPr/>
            <p:nvPr/>
          </p:nvSpPr>
          <p:spPr>
            <a:xfrm>
              <a:off x="276311" y="1097973"/>
              <a:ext cx="4765064" cy="3767064"/>
            </a:xfrm>
            <a:prstGeom prst="wedgeRoundRectCallout">
              <a:avLst>
                <a:gd name="adj1" fmla="val 85488"/>
                <a:gd name="adj2" fmla="val 14639"/>
                <a:gd name="adj3" fmla="val 16667"/>
              </a:avLst>
            </a:prstGeom>
            <a:solidFill>
              <a:srgbClr val="C00000"/>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290738" y="1164452"/>
              <a:ext cx="4750637" cy="3627568"/>
            </a:xfrm>
            <a:prstGeom prst="rect">
              <a:avLst/>
            </a:prstGeom>
          </p:spPr>
          <p:txBody>
            <a:bodyPr wrap="square">
              <a:spAutoFit/>
            </a:bodyPr>
            <a:lstStyle/>
            <a:p>
              <a:pPr algn="ctr"/>
              <a:r>
                <a:rPr lang="en-US" sz="2400" b="1" dirty="0">
                  <a:latin typeface="Cambria Math" panose="02040503050406030204" pitchFamily="18" charset="0"/>
                  <a:ea typeface="Cambria Math" panose="02040503050406030204" pitchFamily="18" charset="0"/>
                </a:rPr>
                <a:t>“What to the American slave is your Fourth of July? I answer a day that reveals to him more than all other day of the year, the gross injustice and cruelty to which he is the constant victim. To him your celebration is a sham; your boasted liberty an unholy license; your national greatness, swelling vanity; your sound of rejoicing are empty and heartless; your shouts of liberty</a:t>
              </a:r>
            </a:p>
            <a:p>
              <a:pPr algn="ctr"/>
              <a:r>
                <a:rPr lang="en-US" sz="2400" b="1" dirty="0">
                  <a:latin typeface="Cambria Math" panose="02040503050406030204" pitchFamily="18" charset="0"/>
                  <a:ea typeface="Cambria Math" panose="02040503050406030204" pitchFamily="18" charset="0"/>
                </a:rPr>
                <a:t>and equality, hollow mock...”</a:t>
              </a:r>
            </a:p>
          </p:txBody>
        </p:sp>
      </p:grpSp>
      <p:sp>
        <p:nvSpPr>
          <p:cNvPr id="4" name="Rectangle 3"/>
          <p:cNvSpPr/>
          <p:nvPr/>
        </p:nvSpPr>
        <p:spPr>
          <a:xfrm>
            <a:off x="2033953" y="-24020"/>
            <a:ext cx="8208912" cy="1200329"/>
          </a:xfrm>
          <a:prstGeom prst="rect">
            <a:avLst/>
          </a:prstGeom>
        </p:spPr>
        <p:txBody>
          <a:bodyPr wrap="square">
            <a:spAutoFit/>
          </a:bodyPr>
          <a:lstStyle/>
          <a:p>
            <a:pPr algn="ctr"/>
            <a:r>
              <a:rPr lang="en-US" sz="7200" b="1" dirty="0">
                <a:latin typeface="Cambria Math" panose="02040503050406030204" pitchFamily="18" charset="0"/>
                <a:ea typeface="Cambria Math" panose="02040503050406030204" pitchFamily="18" charset="0"/>
              </a:rPr>
              <a:t>Frederick Douglass</a:t>
            </a:r>
            <a:endParaRPr lang="en-US" sz="7200" dirty="0"/>
          </a:p>
        </p:txBody>
      </p:sp>
      <p:pic>
        <p:nvPicPr>
          <p:cNvPr id="1026" name="Picture 2" descr="http://percaritatem.com/wp-content/uploads/2010/08/Frederick-Douglass-Speaking.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00" b="100000" l="0" r="100000"/>
                    </a14:imgEffect>
                  </a14:imgLayer>
                </a14:imgProps>
              </a:ext>
              <a:ext uri="{28A0092B-C50C-407E-A947-70E740481C1C}">
                <a14:useLocalDpi xmlns:a14="http://schemas.microsoft.com/office/drawing/2010/main" val="0"/>
              </a:ext>
            </a:extLst>
          </a:blip>
          <a:srcRect/>
          <a:stretch>
            <a:fillRect/>
          </a:stretch>
        </p:blipFill>
        <p:spPr bwMode="auto">
          <a:xfrm>
            <a:off x="6027738" y="1143000"/>
            <a:ext cx="4638675" cy="5715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0685768">
            <a:off x="5876333" y="4970780"/>
            <a:ext cx="4737794" cy="961850"/>
          </a:xfrm>
          <a:prstGeom prst="rect">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FF0000"/>
                </a:solidFill>
              </a:rPr>
              <a:t>Abolitionist</a:t>
            </a:r>
          </a:p>
        </p:txBody>
      </p:sp>
      <p:sp>
        <p:nvSpPr>
          <p:cNvPr id="6" name="Rectangle 5"/>
          <p:cNvSpPr/>
          <p:nvPr/>
        </p:nvSpPr>
        <p:spPr>
          <a:xfrm>
            <a:off x="1788530" y="5451706"/>
            <a:ext cx="3513795" cy="646331"/>
          </a:xfrm>
          <a:prstGeom prst="rect">
            <a:avLst/>
          </a:prstGeom>
        </p:spPr>
        <p:txBody>
          <a:bodyPr wrap="square">
            <a:spAutoFit/>
          </a:bodyPr>
          <a:lstStyle/>
          <a:p>
            <a:pPr algn="ctr"/>
            <a:r>
              <a:rPr lang="en-US" dirty="0">
                <a:hlinkClick r:id="rId4"/>
              </a:rPr>
              <a:t>https://www.youtube.com/watch?v=wkH2Ck-gH0I</a:t>
            </a:r>
            <a:r>
              <a:rPr lang="en-US" dirty="0"/>
              <a:t> </a:t>
            </a:r>
          </a:p>
        </p:txBody>
      </p:sp>
    </p:spTree>
    <p:extLst>
      <p:ext uri="{BB962C8B-B14F-4D97-AF65-F5344CB8AC3E}">
        <p14:creationId xmlns:p14="http://schemas.microsoft.com/office/powerpoint/2010/main" val="3830903148"/>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historyinanhour.com/wp-content/uploads/2011/03/Harriet-Beecher-Stow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008" b="94491" l="2299" r="98851">
                        <a14:foregroundMark x1="27011" y1="84307" x2="27011" y2="84307"/>
                        <a14:foregroundMark x1="21264" y1="85643" x2="21264" y2="85643"/>
                        <a14:foregroundMark x1="11494" y1="87145" x2="11494" y2="87145"/>
                        <a14:foregroundMark x1="7663" y1="86311" x2="7663" y2="86311"/>
                        <a14:foregroundMark x1="8621" y1="84307" x2="8621" y2="84307"/>
                        <a14:foregroundMark x1="23180" y1="88982" x2="23180" y2="88982"/>
                        <a14:foregroundMark x1="30077" y1="88982" x2="30077" y2="88982"/>
                        <a14:foregroundMark x1="44636" y1="89482" x2="44636" y2="89482"/>
                        <a14:foregroundMark x1="48276" y1="86477" x2="48276" y2="86477"/>
                        <a14:foregroundMark x1="45019" y1="85142" x2="45019" y2="85142"/>
                        <a14:foregroundMark x1="50383" y1="86144" x2="50383" y2="86144"/>
                        <a14:foregroundMark x1="48084" y1="89316" x2="48084" y2="89316"/>
                        <a14:foregroundMark x1="43103" y1="87479" x2="43103" y2="87479"/>
                        <a14:foregroundMark x1="41188" y1="89482" x2="41188" y2="89482"/>
                        <a14:foregroundMark x1="41188" y1="90818" x2="41188" y2="90818"/>
                        <a14:foregroundMark x1="37548" y1="90985" x2="37548" y2="90985"/>
                        <a14:foregroundMark x1="52107" y1="90317" x2="52107" y2="90317"/>
                        <a14:foregroundMark x1="58812" y1="90651" x2="58812" y2="90651"/>
                        <a14:foregroundMark x1="68199" y1="90150" x2="68199" y2="90150"/>
                        <a14:foregroundMark x1="74521" y1="85643" x2="74521" y2="85643"/>
                        <a14:foregroundMark x1="74138" y1="80467" x2="74138" y2="80467"/>
                        <a14:foregroundMark x1="77586" y1="78130" x2="77586" y2="78130"/>
                        <a14:foregroundMark x1="81801" y1="76294" x2="81801" y2="76294"/>
                        <a14:foregroundMark x1="85249" y1="82805" x2="85249" y2="82805"/>
                        <a14:foregroundMark x1="80077" y1="86311" x2="80077" y2="86311"/>
                        <a14:foregroundMark x1="79310" y1="82805" x2="79310" y2="82805"/>
                        <a14:foregroundMark x1="72031" y1="83139" x2="72031" y2="83139"/>
                        <a14:foregroundMark x1="70881" y1="79967" x2="70881" y2="79967"/>
                        <a14:foregroundMark x1="68582" y1="82972" x2="68582" y2="82972"/>
                        <a14:foregroundMark x1="69732" y1="86811" x2="69732" y2="86811"/>
                        <a14:foregroundMark x1="64559" y1="89149" x2="64559" y2="89149"/>
                        <a14:foregroundMark x1="72797" y1="76628" x2="72797" y2="76628"/>
                        <a14:foregroundMark x1="79119" y1="74457" x2="79119" y2="74457"/>
                        <a14:foregroundMark x1="84674" y1="81469" x2="84674" y2="81469"/>
                        <a14:foregroundMark x1="86973" y1="79800" x2="86973" y2="79800"/>
                        <a14:foregroundMark x1="89272" y1="84140" x2="89272" y2="84140"/>
                        <a14:foregroundMark x1="90230" y1="79633" x2="90230" y2="79633"/>
                        <a14:foregroundMark x1="85824" y1="87145" x2="85824" y2="87145"/>
                        <a14:foregroundMark x1="90805" y1="86978" x2="90805" y2="86978"/>
                        <a14:foregroundMark x1="92146" y1="83472" x2="92146" y2="83472"/>
                        <a14:foregroundMark x1="74904" y1="89482" x2="74904" y2="89482"/>
                        <a14:foregroundMark x1="80268" y1="88982" x2="80268" y2="88982"/>
                        <a14:foregroundMark x1="42146" y1="62771" x2="42146" y2="62771"/>
                        <a14:foregroundMark x1="30843" y1="62437" x2="30843" y2="62437"/>
                        <a14:foregroundMark x1="36015" y1="73289" x2="36015" y2="73289"/>
                        <a14:foregroundMark x1="12835" y1="88982" x2="12835" y2="88982"/>
                        <a14:foregroundMark x1="18008" y1="90150" x2="18008" y2="90150"/>
                        <a14:foregroundMark x1="24330" y1="90651" x2="24330" y2="90651"/>
                        <a14:foregroundMark x1="16667" y1="23038" x2="16667" y2="23038"/>
                        <a14:foregroundMark x1="19349" y1="16694" x2="19349" y2="16694"/>
                        <a14:foregroundMark x1="19157" y1="34558" x2="19157" y2="34558"/>
                        <a14:foregroundMark x1="9387" y1="80801" x2="9387" y2="80801"/>
                        <a14:foregroundMark x1="9579" y1="78965" x2="9579" y2="78965"/>
                        <a14:foregroundMark x1="6705" y1="83472" x2="6705" y2="83472"/>
                        <a14:foregroundMark x1="5556" y1="86311" x2="5556" y2="86311"/>
                        <a14:foregroundMark x1="10345" y1="76795" x2="10345" y2="76795"/>
                        <a14:foregroundMark x1="10920" y1="75459" x2="10920" y2="75459"/>
                        <a14:foregroundMark x1="14751" y1="25376" x2="14751" y2="25376"/>
                        <a14:backgroundMark x1="8429" y1="34891" x2="8429" y2="34891"/>
                        <a14:backgroundMark x1="7471" y1="36728" x2="7471" y2="36728"/>
                        <a14:backgroundMark x1="9195" y1="44741" x2="9195" y2="44741"/>
                        <a14:backgroundMark x1="11494" y1="38731" x2="11494" y2="38731"/>
                        <a14:backgroundMark x1="13985" y1="34057" x2="13985" y2="34057"/>
                        <a14:backgroundMark x1="11111" y1="51085" x2="11111" y2="51085"/>
                        <a14:backgroundMark x1="16475" y1="55259" x2="16475" y2="55259"/>
                        <a14:backgroundMark x1="68199" y1="53422" x2="68199" y2="53422"/>
                      </a14:backgroundRemoval>
                    </a14:imgEffect>
                  </a14:imgLayer>
                </a14:imgProps>
              </a:ext>
              <a:ext uri="{28A0092B-C50C-407E-A947-70E740481C1C}">
                <a14:useLocalDpi xmlns:a14="http://schemas.microsoft.com/office/drawing/2010/main" val="0"/>
              </a:ext>
            </a:extLst>
          </a:blip>
          <a:srcRect/>
          <a:stretch>
            <a:fillRect/>
          </a:stretch>
        </p:blipFill>
        <p:spPr bwMode="auto">
          <a:xfrm>
            <a:off x="6287476" y="993586"/>
            <a:ext cx="5223056" cy="599350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1701925" y="1772816"/>
            <a:ext cx="4631980" cy="3678889"/>
          </a:xfrm>
          <a:prstGeom prst="wedgeRoundRectCallout">
            <a:avLst>
              <a:gd name="adj1" fmla="val 71971"/>
              <a:gd name="adj2" fmla="val 11467"/>
              <a:gd name="adj3" fmla="val 16667"/>
            </a:avLst>
          </a:prstGeom>
          <a:solidFill>
            <a:srgbClr val="C00000"/>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1989956" y="116633"/>
            <a:ext cx="8208912" cy="1015663"/>
          </a:xfrm>
          <a:prstGeom prst="rect">
            <a:avLst/>
          </a:prstGeom>
        </p:spPr>
        <p:txBody>
          <a:bodyPr wrap="square">
            <a:spAutoFit/>
          </a:bodyPr>
          <a:lstStyle/>
          <a:p>
            <a:pPr algn="ctr"/>
            <a:r>
              <a:rPr lang="en-US" sz="6000" b="1" dirty="0">
                <a:latin typeface="Cambria Math" panose="02040503050406030204" pitchFamily="18" charset="0"/>
                <a:ea typeface="Cambria Math" panose="02040503050406030204" pitchFamily="18" charset="0"/>
              </a:rPr>
              <a:t>Harriet Beecher Stowe</a:t>
            </a:r>
            <a:endParaRPr lang="en-US" sz="6000" dirty="0"/>
          </a:p>
        </p:txBody>
      </p:sp>
      <p:sp>
        <p:nvSpPr>
          <p:cNvPr id="8" name="Rectangle 7"/>
          <p:cNvSpPr/>
          <p:nvPr/>
        </p:nvSpPr>
        <p:spPr>
          <a:xfrm rot="20685768">
            <a:off x="5876333" y="4970780"/>
            <a:ext cx="4737794" cy="961850"/>
          </a:xfrm>
          <a:prstGeom prst="rect">
            <a:avLst/>
          </a:prstGeom>
          <a:solidFill>
            <a:schemeClr val="bg1"/>
          </a:solid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rgbClr val="FF0000"/>
                </a:solidFill>
              </a:rPr>
              <a:t>Abolitionist</a:t>
            </a:r>
          </a:p>
        </p:txBody>
      </p:sp>
      <p:sp>
        <p:nvSpPr>
          <p:cNvPr id="10" name="Rectangle 9"/>
          <p:cNvSpPr/>
          <p:nvPr/>
        </p:nvSpPr>
        <p:spPr>
          <a:xfrm>
            <a:off x="1719373" y="1946198"/>
            <a:ext cx="4572000" cy="3416320"/>
          </a:xfrm>
          <a:prstGeom prst="rect">
            <a:avLst/>
          </a:prstGeom>
        </p:spPr>
        <p:txBody>
          <a:bodyPr>
            <a:spAutoFit/>
          </a:bodyPr>
          <a:lstStyle/>
          <a:p>
            <a:pPr algn="ctr"/>
            <a:r>
              <a:rPr lang="en-US" sz="3600" b="1" dirty="0">
                <a:latin typeface="Cambria Math" panose="02040503050406030204" pitchFamily="18" charset="0"/>
                <a:ea typeface="Cambria Math" panose="02040503050406030204" pitchFamily="18" charset="0"/>
              </a:rPr>
              <a:t>“It’s a matter of taking the side of the weak against the strong, something the best people have always done.”</a:t>
            </a:r>
          </a:p>
        </p:txBody>
      </p:sp>
    </p:spTree>
    <p:extLst>
      <p:ext uri="{BB962C8B-B14F-4D97-AF65-F5344CB8AC3E}">
        <p14:creationId xmlns:p14="http://schemas.microsoft.com/office/powerpoint/2010/main" val="137060255"/>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12" y="1981200"/>
            <a:ext cx="7628615" cy="474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7012" y="111786"/>
            <a:ext cx="11734800" cy="1869414"/>
          </a:xfrm>
          <a:solidFill>
            <a:srgbClr val="7030A0"/>
          </a:solidFill>
        </p:spPr>
        <p:txBody>
          <a:bodyPr>
            <a:noAutofit/>
          </a:bodyPr>
          <a:lstStyle/>
          <a:p>
            <a:r>
              <a:rPr lang="en-US" sz="4400" b="1" dirty="0">
                <a:solidFill>
                  <a:srgbClr val="99FFCC"/>
                </a:solidFill>
                <a:latin typeface="Cambria Math" panose="02040503050406030204" pitchFamily="18" charset="0"/>
                <a:ea typeface="Cambria Math" panose="02040503050406030204" pitchFamily="18" charset="0"/>
              </a:rPr>
              <a:t>After the American Revolution, Georgia and the U.S. quickly expanded its territory. How did the issue of slavery affect new territory acquisition? </a:t>
            </a:r>
          </a:p>
        </p:txBody>
      </p:sp>
    </p:spTree>
    <p:extLst>
      <p:ext uri="{BB962C8B-B14F-4D97-AF65-F5344CB8AC3E}">
        <p14:creationId xmlns:p14="http://schemas.microsoft.com/office/powerpoint/2010/main" val="502374846"/>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6151"/>
                                        </p:tgtEl>
                                        <p:attrNameLst>
                                          <p:attrName>style.visibility</p:attrName>
                                        </p:attrNameLst>
                                      </p:cBhvr>
                                      <p:to>
                                        <p:strVal val="visible"/>
                                      </p:to>
                                    </p:set>
                                    <p:animEffect transition="in" filter="fade">
                                      <p:cBhvr>
                                        <p:cTn id="12" dur="1000"/>
                                        <p:tgtEl>
                                          <p:spTgt spid="6151"/>
                                        </p:tgtEl>
                                      </p:cBhvr>
                                    </p:animEffect>
                                    <p:anim calcmode="lin" valueType="num">
                                      <p:cBhvr>
                                        <p:cTn id="13" dur="1000" fill="hold"/>
                                        <p:tgtEl>
                                          <p:spTgt spid="6151"/>
                                        </p:tgtEl>
                                        <p:attrNameLst>
                                          <p:attrName>ppt_x</p:attrName>
                                        </p:attrNameLst>
                                      </p:cBhvr>
                                      <p:tavLst>
                                        <p:tav tm="0">
                                          <p:val>
                                            <p:strVal val="#ppt_x"/>
                                          </p:val>
                                        </p:tav>
                                        <p:tav tm="100000">
                                          <p:val>
                                            <p:strVal val="#ppt_x"/>
                                          </p:val>
                                        </p:tav>
                                      </p:tavLst>
                                    </p:anim>
                                    <p:anim calcmode="lin" valueType="num">
                                      <p:cBhvr>
                                        <p:cTn id="14"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05"/>
            <a:ext cx="9199490" cy="572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0812" y="-20053"/>
            <a:ext cx="11887200" cy="1148758"/>
          </a:xfrm>
        </p:spPr>
        <p:txBody>
          <a:bodyPr>
            <a:noAutofit/>
          </a:bodyPr>
          <a:lstStyle/>
          <a:p>
            <a:r>
              <a:rPr lang="en-US" sz="3600" b="1" dirty="0">
                <a:solidFill>
                  <a:srgbClr val="99FFCC"/>
                </a:solidFill>
                <a:latin typeface="Cambria Math" panose="02040503050406030204" pitchFamily="18" charset="0"/>
                <a:ea typeface="Cambria Math" panose="02040503050406030204" pitchFamily="18" charset="0"/>
              </a:rPr>
              <a:t>Every time the U.S. gained more territory, the gap widened between proponents and opponents of slavery. </a:t>
            </a:r>
          </a:p>
        </p:txBody>
      </p:sp>
      <p:sp>
        <p:nvSpPr>
          <p:cNvPr id="4" name="Title 1"/>
          <p:cNvSpPr txBox="1">
            <a:spLocks/>
          </p:cNvSpPr>
          <p:nvPr/>
        </p:nvSpPr>
        <p:spPr bwMode="auto">
          <a:xfrm>
            <a:off x="9320337" y="3385624"/>
            <a:ext cx="286848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b="1" kern="0" dirty="0">
                <a:solidFill>
                  <a:srgbClr val="99FFCC"/>
                </a:solidFill>
                <a:latin typeface="Cambria Math" panose="02040503050406030204" pitchFamily="18" charset="0"/>
                <a:ea typeface="Cambria Math" panose="02040503050406030204" pitchFamily="18" charset="0"/>
              </a:rPr>
              <a:t>The South wanted slavery in new territories. The North wanted to contain slavery.</a:t>
            </a:r>
          </a:p>
        </p:txBody>
      </p:sp>
    </p:spTree>
    <p:extLst>
      <p:ext uri="{BB962C8B-B14F-4D97-AF65-F5344CB8AC3E}">
        <p14:creationId xmlns:p14="http://schemas.microsoft.com/office/powerpoint/2010/main" val="760181865"/>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1833</Words>
  <Application>Microsoft Office PowerPoint</Application>
  <PresentationFormat>Custom</PresentationFormat>
  <Paragraphs>151</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Berlin Sans FB</vt:lpstr>
      <vt:lpstr>Berlin Sans FB Demi</vt:lpstr>
      <vt:lpstr>Calibri</vt:lpstr>
      <vt:lpstr>Cambria Math</vt:lpstr>
      <vt:lpstr>Consolas</vt:lpstr>
      <vt:lpstr>Corbel</vt:lpstr>
      <vt:lpstr>Chalkboard 16x9</vt:lpstr>
      <vt:lpstr>PowerPoint Presentation</vt:lpstr>
      <vt:lpstr>North and South: all that different?</vt:lpstr>
      <vt:lpstr>PowerPoint Presentation</vt:lpstr>
      <vt:lpstr>PowerPoint Presentation</vt:lpstr>
      <vt:lpstr>PowerPoint Presentation</vt:lpstr>
      <vt:lpstr>PowerPoint Presentation</vt:lpstr>
      <vt:lpstr>PowerPoint Presentation</vt:lpstr>
      <vt:lpstr>After the American Revolution, Georgia and the U.S. quickly expanded its territory. How did the issue of slavery affect new territory acquisition? </vt:lpstr>
      <vt:lpstr>Every time the U.S. gained more territory, the gap widened between proponents and opponents of slavery. </vt:lpstr>
      <vt:lpstr>States Rights</vt:lpstr>
      <vt:lpstr>Nullification</vt:lpstr>
      <vt:lpstr>PowerPoint Presentation</vt:lpstr>
      <vt:lpstr>Missouri Compromise</vt:lpstr>
      <vt:lpstr>Compromise of 1850</vt:lpstr>
      <vt:lpstr>Georgia Platform</vt:lpstr>
      <vt:lpstr>Dred Scott Case</vt:lpstr>
      <vt:lpstr>Slave Rebellions</vt:lpstr>
      <vt:lpstr>Election of 1860</vt:lpstr>
      <vt:lpstr>Election of 1860</vt:lpstr>
      <vt:lpstr>Post election</vt:lpstr>
      <vt:lpstr>Debate over sucession in GA</vt:lpstr>
      <vt:lpstr>Georgians in Leadership</vt:lpstr>
      <vt:lpstr>Causes of the Civil War</vt:lpstr>
      <vt:lpstr>Causes of the Civil War</vt:lpstr>
      <vt:lpstr>Causes of the Civil War</vt:lpstr>
      <vt:lpstr>Causes of the Civil War</vt:lpstr>
      <vt:lpstr>Causes of the Civil War</vt:lpstr>
      <vt:lpstr>Causes of the Civil War</vt:lpstr>
      <vt:lpstr>Causes of the Civil War</vt:lpstr>
      <vt:lpstr>Causes of the Civil War</vt:lpstr>
      <vt:lpstr>Causes of the Civil War</vt:lpstr>
      <vt:lpstr>Causes of the Civil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2016-07-23T23:13:25Z</dcterms:created>
  <dcterms:modified xsi:type="dcterms:W3CDTF">2019-11-13T16:59:16Z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