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27" r:id="rId3"/>
    <p:sldId id="329" r:id="rId4"/>
    <p:sldId id="330" r:id="rId5"/>
    <p:sldId id="332" r:id="rId6"/>
    <p:sldId id="333" r:id="rId7"/>
    <p:sldId id="334" r:id="rId8"/>
    <p:sldId id="345" r:id="rId9"/>
    <p:sldId id="350" r:id="rId10"/>
    <p:sldId id="362" r:id="rId11"/>
    <p:sldId id="363" r:id="rId12"/>
    <p:sldId id="364" r:id="rId13"/>
    <p:sldId id="355" r:id="rId14"/>
    <p:sldId id="356" r:id="rId15"/>
    <p:sldId id="357" r:id="rId16"/>
    <p:sldId id="358" r:id="rId17"/>
    <p:sldId id="359" r:id="rId18"/>
    <p:sldId id="360" r:id="rId19"/>
    <p:sldId id="3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45F"/>
    <a:srgbClr val="223629"/>
    <a:srgbClr val="DAB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1321B-B879-4DFC-AFFC-9C70BACC8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5507F3-DBC3-45C3-9A8B-9250E938B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D6BBC-3BA9-4FF6-8A49-0E8D1DEE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D91-17AB-4C94-A925-8E20E112540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80AB5-0D85-4D36-9158-7D5C2EA30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064D9-01A3-4B8E-B35B-389C3062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CD20-5149-4CBC-A8CE-1D29FC754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3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0EA9-873E-4283-A141-BDCA3D4F5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E8AB22-D7C1-48DB-85C8-F38764CC5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E59FE-9F52-4CD8-8BB4-0B52309F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D91-17AB-4C94-A925-8E20E112540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E9D94-60F1-45A9-828F-881EE572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63277-6B8F-4B32-B195-0A58CAA9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CD20-5149-4CBC-A8CE-1D29FC754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7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63985-BBE9-49A1-996A-0119EC0E07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B698E-7055-4A53-A732-0AE4CE2EC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664F8-167D-4FBA-B96E-92603D1E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D91-17AB-4C94-A925-8E20E112540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4E5EA-C66C-4D21-9C44-0F8FCAEB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42760-31B7-4BD7-9DAB-6817890F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CD20-5149-4CBC-A8CE-1D29FC754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4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0DB08-4450-4633-AD0C-D31C1B2AD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5E622-3AE6-453B-868F-619974BEE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A2586-F709-432C-B00F-A7B8F739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D91-17AB-4C94-A925-8E20E112540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C8A2F-2D65-42FC-8E37-1364BB86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2983F-DC35-49DD-B9DE-9CFF0FAB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CD20-5149-4CBC-A8CE-1D29FC754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8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E899-B50B-426A-B54B-AC8792A2C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6A364-964C-4FBD-A482-6429D2144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8DAE4-56DB-4E98-973C-4A31126A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D91-17AB-4C94-A925-8E20E112540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91369-9A82-41F6-803C-48E764F0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29B06-12FC-482B-8788-4BDFD770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CD20-5149-4CBC-A8CE-1D29FC754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9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2DFE8-D89A-4C91-BE12-6D9E8B8F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07EBF-5E37-4607-9B15-1896B4734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7DCB8-1771-41AD-BB7B-B17B0CFD9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E35AC-958D-4B35-807A-87FA4B86E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D91-17AB-4C94-A925-8E20E112540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EAEC1-E6B3-46CF-974E-3E4C04A3C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394F7-31B5-47CA-BABB-5A1B7601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CD20-5149-4CBC-A8CE-1D29FC754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0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FDF1-F4FC-402E-BEF8-BBC9BDEF9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7BEAB-214A-4E08-8750-1D29209C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DD6D6-9CBF-4994-AF55-D56D35E9B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A9A4-E8C1-4B26-A06B-C438DA60B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72F77-1BC1-4173-A6C6-58560117A0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838F10-CD57-4BA9-BADB-D2D1BC071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D91-17AB-4C94-A925-8E20E112540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13492B-15CA-441F-B001-332D3ED5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0DC587-FDFA-4191-877C-C73758EB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CD20-5149-4CBC-A8CE-1D29FC754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7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53EA-2DAE-4097-A4E3-D86954700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D05167-0DAF-4DD7-81A3-FBB8DDBD8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D91-17AB-4C94-A925-8E20E112540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1604B-DD45-485F-9839-62297D07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0E8EA-AA7B-4D37-B1CE-8E34DEDBD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CD20-5149-4CBC-A8CE-1D29FC754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9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348A2-1A46-4BD2-8FB2-59F68537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D91-17AB-4C94-A925-8E20E112540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D403D-07C0-456B-9961-9CACF7BB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D0C56-756E-4F43-A01B-767CE585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CD20-5149-4CBC-A8CE-1D29FC754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9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C8BE-5B50-407F-9C3B-8DFE8B8E4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2D26C-F7D5-4562-88E4-FC28548F6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57759-B3EB-46DE-AAAD-FE1F07AC7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92CF2-AF3A-4E66-A3AB-BFCAEAAE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D91-17AB-4C94-A925-8E20E112540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85100-B089-4FBF-A0D8-02C26EB27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BA0BB-107C-4078-96D9-23A34989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CD20-5149-4CBC-A8CE-1D29FC754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2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BD6BB-3934-4DC4-988B-9D904CC7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71796A-1B70-4E00-A842-F7EA122D5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F7D1D-34E0-40C2-8DBA-386F0EA3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525C3-E279-4F09-BB42-4678A2F7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8D91-17AB-4C94-A925-8E20E112540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F3FF7-E10D-42FA-8680-72E9B9B3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0DDD9-54C4-4DD4-BE46-D924C480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CD20-5149-4CBC-A8CE-1D29FC754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4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97A503-265C-43BB-9526-3348E771D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F55E8-909E-4476-9BCF-9A40020E6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4FDEF-00EB-45E5-8D01-7D10CBC536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A8D91-17AB-4C94-A925-8E20E112540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E9603-ABC6-40F5-B6E6-1CED80E65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51022-0FD1-459C-AFFE-5F590F57D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DCD20-5149-4CBC-A8CE-1D29FC754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9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Image result for creepy oregon trail">
            <a:extLst>
              <a:ext uri="{FF2B5EF4-FFF2-40B4-BE49-F238E27FC236}">
                <a16:creationId xmlns:a16="http://schemas.microsoft.com/office/drawing/2014/main" id="{40C391A2-7D8D-4423-9D94-62BFDA510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itle 1">
            <a:extLst>
              <a:ext uri="{FF2B5EF4-FFF2-40B4-BE49-F238E27FC236}">
                <a16:creationId xmlns:a16="http://schemas.microsoft.com/office/drawing/2014/main" id="{F7A77966-A7C0-4C44-8618-3438E66F5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8291" y="349809"/>
            <a:ext cx="5277333" cy="196476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14900" u="sng" dirty="0">
                <a:solidFill>
                  <a:srgbClr val="DABCA3"/>
                </a:solidFill>
                <a:latin typeface="Playbill" panose="040506030A0602020202" pitchFamily="82" charset="0"/>
              </a:rPr>
              <a:t>KUDOs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0E910-690D-4C3A-A87C-F298E8A38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2314575"/>
            <a:ext cx="6124575" cy="4333875"/>
          </a:xfrm>
        </p:spPr>
        <p:txBody>
          <a:bodyPr anchor="t"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000" u="sng" dirty="0">
                <a:latin typeface="Playbill" panose="040506030A0602020202" pitchFamily="82" charset="0"/>
              </a:rPr>
              <a:t>Know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4000" dirty="0">
                <a:latin typeface="Playbill" panose="040506030A0602020202" pitchFamily="82" charset="0"/>
              </a:rPr>
              <a:t>Westward Expansion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000" u="sng" dirty="0">
                <a:latin typeface="Playbill" panose="040506030A0602020202" pitchFamily="82" charset="0"/>
              </a:rPr>
              <a:t>Understand </a:t>
            </a:r>
            <a:endParaRPr lang="en-US" sz="4000" dirty="0">
              <a:latin typeface="Playbill" panose="040506030A0602020202" pitchFamily="82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4000" dirty="0">
                <a:latin typeface="Playbill" panose="040506030A0602020202" pitchFamily="82" charset="0"/>
              </a:rPr>
              <a:t>SS8H4 Explain significant factors that affected westward expansion in Georgia between 1789 and 1840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000" u="sng" dirty="0">
                <a:latin typeface="Playbill" panose="040506030A0602020202" pitchFamily="82" charset="0"/>
              </a:rPr>
              <a:t>Do</a:t>
            </a:r>
            <a:endParaRPr lang="en-US" sz="4000" dirty="0">
              <a:latin typeface="Playbill" panose="040506030A0602020202" pitchFamily="82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4000" dirty="0">
                <a:latin typeface="Playbill" panose="040506030A0602020202" pitchFamily="82" charset="0"/>
              </a:rPr>
              <a:t>Begin Simulation and </a:t>
            </a:r>
            <a:r>
              <a:rPr lang="en-US" sz="4000" dirty="0" err="1">
                <a:latin typeface="Playbill" panose="040506030A0602020202" pitchFamily="82" charset="0"/>
              </a:rPr>
              <a:t>OneSheet</a:t>
            </a:r>
            <a:endParaRPr lang="en-US" sz="4000" dirty="0">
              <a:latin typeface="Playbill" panose="040506030A0602020202" pitchFamily="82" charset="0"/>
            </a:endParaRPr>
          </a:p>
        </p:txBody>
      </p:sp>
      <p:sp>
        <p:nvSpPr>
          <p:cNvPr id="138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365" name="Picture 7" descr="OregonTrail_18">
            <a:extLst>
              <a:ext uri="{FF2B5EF4-FFF2-40B4-BE49-F238E27FC236}">
                <a16:creationId xmlns:a16="http://schemas.microsoft.com/office/drawing/2014/main" id="{4704ADED-7313-4581-BE16-ABA9620E6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" r="7763" b="1"/>
          <a:stretch/>
        </p:blipFill>
        <p:spPr bwMode="auto">
          <a:xfrm>
            <a:off x="6893342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E8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2" name="Title 1">
            <a:extLst>
              <a:ext uri="{FF2B5EF4-FFF2-40B4-BE49-F238E27FC236}">
                <a16:creationId xmlns:a16="http://schemas.microsoft.com/office/drawing/2014/main" id="{1A9C8FA3-F552-4DBD-9A50-4723077FF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altLang="en-US">
                <a:solidFill>
                  <a:srgbClr val="FFFFFF"/>
                </a:solidFill>
              </a:rPr>
              <a:t>Cherokee Nation</a:t>
            </a:r>
          </a:p>
        </p:txBody>
      </p:sp>
      <p:pic>
        <p:nvPicPr>
          <p:cNvPr id="51204" name="Picture 2" descr="Image result for cherokee indians map">
            <a:extLst>
              <a:ext uri="{FF2B5EF4-FFF2-40B4-BE49-F238E27FC236}">
                <a16:creationId xmlns:a16="http://schemas.microsoft.com/office/drawing/2014/main" id="{DFAF8289-9EFB-45AE-BCB7-490A0AD26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096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9518A-93A7-4801-810D-030AB311A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82563" y="685800"/>
            <a:ext cx="4085181" cy="55245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342900"/>
            <a:r>
              <a:rPr lang="en-US" altLang="en-US" sz="3200" dirty="0">
                <a:solidFill>
                  <a:srgbClr val="FFFFFF"/>
                </a:solidFill>
              </a:rPr>
              <a:t>The Cherokee occupied the Northern 1/3</a:t>
            </a:r>
            <a:r>
              <a:rPr lang="en-US" altLang="en-US" sz="3200" baseline="30000" dirty="0">
                <a:solidFill>
                  <a:srgbClr val="FFFFFF"/>
                </a:solidFill>
              </a:rPr>
              <a:t>rd</a:t>
            </a:r>
            <a:r>
              <a:rPr lang="en-US" altLang="en-US" sz="3200" dirty="0">
                <a:solidFill>
                  <a:srgbClr val="FFFFFF"/>
                </a:solidFill>
              </a:rPr>
              <a:t> of Georgia and extended into 3 other states.</a:t>
            </a:r>
          </a:p>
          <a:p>
            <a:pPr marL="342900"/>
            <a:r>
              <a:rPr lang="en-US" altLang="en-US" sz="3200" dirty="0">
                <a:solidFill>
                  <a:srgbClr val="FFFFFF"/>
                </a:solidFill>
              </a:rPr>
              <a:t>They saw the Creek driven from their lands and were determined to be different.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6" name="Title 1">
            <a:extLst>
              <a:ext uri="{FF2B5EF4-FFF2-40B4-BE49-F238E27FC236}">
                <a16:creationId xmlns:a16="http://schemas.microsoft.com/office/drawing/2014/main" id="{C50D455B-5BFA-430A-89BF-176057E7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6000" u="sng" dirty="0"/>
              <a:t>Cherokee 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2A784-2795-4405-A26A-0F44CBD9B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883" y="2121762"/>
            <a:ext cx="7064042" cy="3922616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/>
              <a:t>Wished to show that they were “civilized” like Europeans.</a:t>
            </a:r>
          </a:p>
          <a:p>
            <a:pPr marL="342900"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/>
              <a:t>Created an advanced society with an independent government, capital city, and a constitution</a:t>
            </a:r>
          </a:p>
          <a:p>
            <a:pPr marL="342900" lvl="1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/>
              <a:t>Sequoyah – developed the Cherokee SYLLABARY.  </a:t>
            </a:r>
          </a:p>
          <a:p>
            <a:pPr marL="514350" lvl="3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/>
              <a:t>First native written language.</a:t>
            </a:r>
          </a:p>
          <a:p>
            <a:pPr marL="514350" lvl="3"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/>
              <a:t>Used it to create a library.</a:t>
            </a:r>
          </a:p>
        </p:txBody>
      </p:sp>
      <p:pic>
        <p:nvPicPr>
          <p:cNvPr id="6148" name="Picture 4" descr="Image result for cherokee indians sequoya">
            <a:extLst>
              <a:ext uri="{FF2B5EF4-FFF2-40B4-BE49-F238E27FC236}">
                <a16:creationId xmlns:a16="http://schemas.microsoft.com/office/drawing/2014/main" id="{B287BAA3-801F-4D7E-A0DF-AD8826BA1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1577" y="116409"/>
            <a:ext cx="4451376" cy="296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2" descr="Related image">
            <a:extLst>
              <a:ext uri="{FF2B5EF4-FFF2-40B4-BE49-F238E27FC236}">
                <a16:creationId xmlns:a16="http://schemas.microsoft.com/office/drawing/2014/main" id="{2C395348-EBE1-4CCD-B5FC-683808F15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2052" y="3295650"/>
            <a:ext cx="4490720" cy="337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250" name="Title 1">
            <a:extLst>
              <a:ext uri="{FF2B5EF4-FFF2-40B4-BE49-F238E27FC236}">
                <a16:creationId xmlns:a16="http://schemas.microsoft.com/office/drawing/2014/main" id="{12703B53-ED4C-40AB-83A2-082E5CE70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altLang="en-US">
                <a:solidFill>
                  <a:srgbClr val="FFFFFF"/>
                </a:solidFill>
              </a:rPr>
              <a:t>John Ross</a:t>
            </a:r>
          </a:p>
        </p:txBody>
      </p:sp>
      <p:pic>
        <p:nvPicPr>
          <p:cNvPr id="53252" name="Picture 2" descr="Image result for john ross cherokee">
            <a:extLst>
              <a:ext uri="{FF2B5EF4-FFF2-40B4-BE49-F238E27FC236}">
                <a16:creationId xmlns:a16="http://schemas.microsoft.com/office/drawing/2014/main" id="{A5894E9F-DC17-494C-85CE-83780C46D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" t="3254" r="61" b="18085"/>
          <a:stretch/>
        </p:blipFill>
        <p:spPr bwMode="auto">
          <a:xfrm>
            <a:off x="1522066" y="266867"/>
            <a:ext cx="4573934" cy="416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829FB-9A1F-4B99-BD2C-54153682D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86675" y="514350"/>
            <a:ext cx="3981069" cy="587793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342900">
              <a:spcBef>
                <a:spcPct val="0"/>
              </a:spcBef>
              <a:spcAft>
                <a:spcPts val="600"/>
              </a:spcAft>
            </a:pPr>
            <a:r>
              <a:rPr lang="en-US" altLang="en-US" sz="3200" dirty="0">
                <a:solidFill>
                  <a:srgbClr val="FFFFFF"/>
                </a:solidFill>
              </a:rPr>
              <a:t>Helped create a Cherokee Constitution.</a:t>
            </a:r>
          </a:p>
          <a:p>
            <a:pPr marL="342900">
              <a:spcBef>
                <a:spcPct val="0"/>
              </a:spcBef>
              <a:spcAft>
                <a:spcPts val="600"/>
              </a:spcAft>
            </a:pPr>
            <a:r>
              <a:rPr lang="en-US" altLang="en-US" sz="3200" u="sng" dirty="0">
                <a:solidFill>
                  <a:srgbClr val="FFFFFF"/>
                </a:solidFill>
              </a:rPr>
              <a:t>Argued the case for the Cherokee nation before the Supreme Court</a:t>
            </a:r>
          </a:p>
          <a:p>
            <a:pPr marL="342900">
              <a:spcBef>
                <a:spcPct val="0"/>
              </a:spcBef>
              <a:spcAft>
                <a:spcPts val="600"/>
              </a:spcAft>
            </a:pPr>
            <a:r>
              <a:rPr lang="en-US" altLang="en-US" sz="3200" u="sng" dirty="0">
                <a:solidFill>
                  <a:srgbClr val="FFFFFF"/>
                </a:solidFill>
              </a:rPr>
              <a:t>Guided the Cherokee through the difficult Trail of Tears march to Oklahoma. </a:t>
            </a:r>
          </a:p>
          <a:p>
            <a:pPr marL="342900">
              <a:spcBef>
                <a:spcPct val="0"/>
              </a:spcBef>
              <a:spcAft>
                <a:spcPts val="600"/>
              </a:spcAft>
            </a:pPr>
            <a:endParaRPr lang="en-US" altLang="en-US" sz="3200" dirty="0">
              <a:solidFill>
                <a:srgbClr val="FFFFFF"/>
              </a:solidFill>
            </a:endParaRPr>
          </a:p>
        </p:txBody>
      </p:sp>
      <p:pic>
        <p:nvPicPr>
          <p:cNvPr id="9" name="Picture 2" descr="Image result for john ross cherokee">
            <a:extLst>
              <a:ext uri="{FF2B5EF4-FFF2-40B4-BE49-F238E27FC236}">
                <a16:creationId xmlns:a16="http://schemas.microsoft.com/office/drawing/2014/main" id="{7A11173A-3985-4F6B-ABDA-4C0FE0762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4" t="3256" r="17141" b="43658"/>
          <a:stretch/>
        </p:blipFill>
        <p:spPr bwMode="auto">
          <a:xfrm>
            <a:off x="1553825" y="266867"/>
            <a:ext cx="4542175" cy="412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john ross cherokee">
            <a:extLst>
              <a:ext uri="{FF2B5EF4-FFF2-40B4-BE49-F238E27FC236}">
                <a16:creationId xmlns:a16="http://schemas.microsoft.com/office/drawing/2014/main" id="{C6EC6D56-8603-4B4A-AFE9-AF16286C5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8" t="15897" r="36763" b="57035"/>
          <a:stretch/>
        </p:blipFill>
        <p:spPr bwMode="auto">
          <a:xfrm>
            <a:off x="1522066" y="329428"/>
            <a:ext cx="4542175" cy="399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4" descr="Image result for dahlonega gold rush">
            <a:extLst>
              <a:ext uri="{FF2B5EF4-FFF2-40B4-BE49-F238E27FC236}">
                <a16:creationId xmlns:a16="http://schemas.microsoft.com/office/drawing/2014/main" id="{3387736A-FA84-4C9E-948E-A630D0863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0" r="-2" b="-2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2" descr="Image result for dahlonega ga">
            <a:extLst>
              <a:ext uri="{FF2B5EF4-FFF2-40B4-BE49-F238E27FC236}">
                <a16:creationId xmlns:a16="http://schemas.microsoft.com/office/drawing/2014/main" id="{F38A50FC-D994-4ECA-B3BF-803C954F4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4" r="1" b="5237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9394" name="Title 1">
            <a:extLst>
              <a:ext uri="{FF2B5EF4-FFF2-40B4-BE49-F238E27FC236}">
                <a16:creationId xmlns:a16="http://schemas.microsoft.com/office/drawing/2014/main" id="{4ABFC9A0-BD67-41D5-8A5C-0C2FAA12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02" y="372727"/>
            <a:ext cx="6143625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7200" u="sng" kern="1200" dirty="0">
                <a:solidFill>
                  <a:srgbClr val="000000"/>
                </a:solidFill>
                <a:latin typeface="Playbill" panose="040506030A0602020202" pitchFamily="82" charset="0"/>
              </a:rPr>
              <a:t>Gold leads to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2660C-8793-4074-B81A-6B36996CA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425" y="1752600"/>
            <a:ext cx="5648325" cy="4732673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342900"/>
            <a:r>
              <a:rPr lang="en-US" altLang="en-US" sz="4000" dirty="0">
                <a:solidFill>
                  <a:srgbClr val="000000"/>
                </a:solidFill>
              </a:rPr>
              <a:t>Gold was discovered on Cherokee lands near Dahlonega, GA in 1829.</a:t>
            </a:r>
          </a:p>
          <a:p>
            <a:pPr marL="342900"/>
            <a:r>
              <a:rPr lang="en-US" altLang="en-US" sz="4000" dirty="0">
                <a:solidFill>
                  <a:srgbClr val="000000"/>
                </a:solidFill>
              </a:rPr>
              <a:t>Prospectors rushed there ignoring Cherokee territorial rights.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4" descr="Image result for indian removal act">
            <a:extLst>
              <a:ext uri="{FF2B5EF4-FFF2-40B4-BE49-F238E27FC236}">
                <a16:creationId xmlns:a16="http://schemas.microsoft.com/office/drawing/2014/main" id="{DADEBB7D-7E05-4D17-935E-B6D6F0CEC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1739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2" descr="Image result for andrew jackson">
            <a:extLst>
              <a:ext uri="{FF2B5EF4-FFF2-40B4-BE49-F238E27FC236}">
                <a16:creationId xmlns:a16="http://schemas.microsoft.com/office/drawing/2014/main" id="{92B613F0-8325-4886-A604-05ED304E6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7" r="-1" b="5150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4514" name="Title 1">
            <a:extLst>
              <a:ext uri="{FF2B5EF4-FFF2-40B4-BE49-F238E27FC236}">
                <a16:creationId xmlns:a16="http://schemas.microsoft.com/office/drawing/2014/main" id="{EDB9AD39-93B0-4C5A-8B73-D6C06B3F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61330" cy="1798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6600" u="sng" kern="1200" dirty="0">
                <a:solidFill>
                  <a:srgbClr val="000000"/>
                </a:solidFill>
                <a:latin typeface="Blackadder ITC" panose="04020505051007020D02" pitchFamily="82" charset="0"/>
              </a:rPr>
              <a:t>Indian Removal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4060D-B5E3-4E51-9DE6-701E1F5EF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116" y="1351280"/>
            <a:ext cx="6024163" cy="535127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342900">
              <a:spcBef>
                <a:spcPts val="45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Andrew Jackson elected in 1828</a:t>
            </a:r>
          </a:p>
          <a:p>
            <a:pPr marL="342900">
              <a:spcBef>
                <a:spcPts val="45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President Andrew Jackson supported Georgia’s interests in removing the Cherokee from their land.</a:t>
            </a:r>
          </a:p>
          <a:p>
            <a:pPr marL="342900">
              <a:spcBef>
                <a:spcPts val="45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The Indian Removal Act was enacted to remove all Indians from Georgia and settle them on land west of the Mississippi.</a:t>
            </a:r>
          </a:p>
          <a:p>
            <a:pPr marL="568325" lvl="1"/>
            <a:r>
              <a:rPr lang="en-US" altLang="en-US" sz="3200" dirty="0">
                <a:solidFill>
                  <a:schemeClr val="bg1"/>
                </a:solidFill>
                <a:highlight>
                  <a:srgbClr val="000080"/>
                </a:highlight>
              </a:rPr>
              <a:t>Reservations</a:t>
            </a:r>
          </a:p>
          <a:p>
            <a:pPr marL="342900">
              <a:spcBef>
                <a:spcPts val="450"/>
              </a:spcBef>
            </a:pPr>
            <a:r>
              <a:rPr lang="en-US" altLang="en-US" sz="3200" dirty="0">
                <a:solidFill>
                  <a:srgbClr val="000000"/>
                </a:solidFill>
              </a:rPr>
              <a:t>$500,000 set aside to enforce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7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5538" name="Title 1">
            <a:extLst>
              <a:ext uri="{FF2B5EF4-FFF2-40B4-BE49-F238E27FC236}">
                <a16:creationId xmlns:a16="http://schemas.microsoft.com/office/drawing/2014/main" id="{DAD42277-F657-4833-8B38-28E4F414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5404" y="0"/>
            <a:ext cx="5823575" cy="14525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altLang="en-US" sz="5400" u="sng" dirty="0">
                <a:solidFill>
                  <a:srgbClr val="000000"/>
                </a:solidFill>
              </a:rPr>
              <a:t>Worcester V Georgia</a:t>
            </a:r>
          </a:p>
        </p:txBody>
      </p:sp>
      <p:sp>
        <p:nvSpPr>
          <p:cNvPr id="7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5540" name="Picture 2" descr="Image result for worcester v georgia">
            <a:extLst>
              <a:ext uri="{FF2B5EF4-FFF2-40B4-BE49-F238E27FC236}">
                <a16:creationId xmlns:a16="http://schemas.microsoft.com/office/drawing/2014/main" id="{1401E073-E975-4A04-8DF5-32CDC7B72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7" r="17046" b="-1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3DF89-DF89-499E-8E97-1E3C17702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4876" y="1148080"/>
            <a:ext cx="6424724" cy="5516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05795">
              <a:spcBef>
                <a:spcPts val="45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U.S. Supreme Court case to decide if the Cherokee had the right of sovereignty (self-govern). </a:t>
            </a:r>
          </a:p>
          <a:p>
            <a:pPr marL="205795">
              <a:spcBef>
                <a:spcPts val="45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Chief Justice </a:t>
            </a:r>
            <a:r>
              <a:rPr lang="en-US" sz="3200" i="1" dirty="0">
                <a:solidFill>
                  <a:srgbClr val="000000"/>
                </a:solidFill>
              </a:rPr>
              <a:t>John Marshall</a:t>
            </a:r>
            <a:r>
              <a:rPr lang="en-US" sz="3200" dirty="0">
                <a:solidFill>
                  <a:srgbClr val="000000"/>
                </a:solidFill>
              </a:rPr>
              <a:t> decided in the Cherokee’s favor. </a:t>
            </a:r>
          </a:p>
          <a:p>
            <a:pPr marL="205795">
              <a:spcBef>
                <a:spcPts val="45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President</a:t>
            </a:r>
            <a:r>
              <a:rPr lang="en-US" sz="3200" i="1" dirty="0">
                <a:solidFill>
                  <a:srgbClr val="000000"/>
                </a:solidFill>
              </a:rPr>
              <a:t> Andrew Jackson</a:t>
            </a:r>
            <a:r>
              <a:rPr lang="en-US" sz="3200" dirty="0">
                <a:solidFill>
                  <a:srgbClr val="000000"/>
                </a:solidFill>
              </a:rPr>
              <a:t> refused to enforce the ruling and ordered that the Indians be removed.</a:t>
            </a:r>
          </a:p>
          <a:p>
            <a:pPr marL="205795">
              <a:spcBef>
                <a:spcPts val="450"/>
              </a:spcBef>
              <a:defRPr/>
            </a:pPr>
            <a:r>
              <a:rPr lang="en-US" sz="3200" dirty="0">
                <a:solidFill>
                  <a:srgbClr val="000000"/>
                </a:solidFill>
              </a:rPr>
              <a:t>Georgians ignored the ruling and continued to move into Cherokee lands.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29CF422D-897B-4763-9FC0-B0D2ADB8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82" y="141552"/>
            <a:ext cx="527733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7200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Trail of Tears</a:t>
            </a:r>
          </a:p>
        </p:txBody>
      </p:sp>
      <p:sp>
        <p:nvSpPr>
          <p:cNvPr id="69639" name="Freeform: Shape 73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1407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9636" name="Picture 2" descr="Image result for trail of tears">
            <a:extLst>
              <a:ext uri="{FF2B5EF4-FFF2-40B4-BE49-F238E27FC236}">
                <a16:creationId xmlns:a16="http://schemas.microsoft.com/office/drawing/2014/main" id="{300D9A01-6D72-4E4B-9660-418536FE0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" b="2"/>
          <a:stretch/>
        </p:blipFill>
        <p:spPr bwMode="auto">
          <a:xfrm>
            <a:off x="6355999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A8645-9CD9-48BF-9400-C64DDE745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040" y="1371600"/>
            <a:ext cx="6553200" cy="534484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/>
          <a:p>
            <a:pPr marL="342900"/>
            <a:r>
              <a:rPr lang="en-US" altLang="en-US" sz="3200" dirty="0"/>
              <a:t>John Ross and his people held out until the U.S. sent troops in 1838. </a:t>
            </a:r>
          </a:p>
          <a:p>
            <a:pPr marL="342900"/>
            <a:r>
              <a:rPr lang="en-US" altLang="en-US" sz="3200" dirty="0"/>
              <a:t>The troops rounded them up and sent them to the Oklahoma Territory. (approx. 14,000 Cherokee)</a:t>
            </a:r>
          </a:p>
          <a:p>
            <a:pPr marL="342900"/>
            <a:r>
              <a:rPr lang="en-US" altLang="en-US" sz="3200" dirty="0"/>
              <a:t>It was winter during the 800 mile walk.</a:t>
            </a:r>
          </a:p>
          <a:p>
            <a:pPr marL="342900">
              <a:spcBef>
                <a:spcPts val="450"/>
              </a:spcBef>
            </a:pPr>
            <a:r>
              <a:rPr lang="en-US" altLang="en-US" sz="3200" dirty="0"/>
              <a:t>An estimated 4,000 Cherokee died from harsh weather conditions, disease and lack of food during the six-month trek.</a:t>
            </a:r>
          </a:p>
          <a:p>
            <a:pPr marL="342900">
              <a:spcBef>
                <a:spcPts val="450"/>
              </a:spcBef>
            </a:pPr>
            <a:endParaRPr lang="en-US" altLang="en-US" sz="3200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513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9637" name="Picture 4" descr="Image result for trail of tears">
            <a:extLst>
              <a:ext uri="{FF2B5EF4-FFF2-40B4-BE49-F238E27FC236}">
                <a16:creationId xmlns:a16="http://schemas.microsoft.com/office/drawing/2014/main" id="{2AE6BA6A-8EEE-4026-B8BC-4381A6DFB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r="-2" b="-2"/>
          <a:stretch/>
        </p:blipFill>
        <p:spPr bwMode="auto">
          <a:xfrm>
            <a:off x="7390912" y="3075259"/>
            <a:ext cx="4801088" cy="3782741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660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0661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70658" name="Picture 2" descr="Image result for trail of tears">
            <a:extLst>
              <a:ext uri="{FF2B5EF4-FFF2-40B4-BE49-F238E27FC236}">
                <a16:creationId xmlns:a16="http://schemas.microsoft.com/office/drawing/2014/main" id="{CCD511F4-1F7B-4CF6-B89E-AF596CB8C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5" r="1" b="1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Image result for cherokee indians map">
            <a:extLst>
              <a:ext uri="{FF2B5EF4-FFF2-40B4-BE49-F238E27FC236}">
                <a16:creationId xmlns:a16="http://schemas.microsoft.com/office/drawing/2014/main" id="{D3941201-A1E3-4336-B537-142681499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0" b="1297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Related image">
            <a:extLst>
              <a:ext uri="{FF2B5EF4-FFF2-40B4-BE49-F238E27FC236}">
                <a16:creationId xmlns:a16="http://schemas.microsoft.com/office/drawing/2014/main" id="{8E551570-F965-4B95-8A60-A6715A101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" t="1" r="7387" b="1"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georgia 1800s">
            <a:extLst>
              <a:ext uri="{FF2B5EF4-FFF2-40B4-BE49-F238E27FC236}">
                <a16:creationId xmlns:a16="http://schemas.microsoft.com/office/drawing/2014/main" id="{7B513457-EA07-4CF1-AD6C-08B32292E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" r="1" b="1"/>
          <a:stretch/>
        </p:blipFill>
        <p:spPr bwMode="auto"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Image result for georgia frontier">
            <a:extLst>
              <a:ext uri="{FF2B5EF4-FFF2-40B4-BE49-F238E27FC236}">
                <a16:creationId xmlns:a16="http://schemas.microsoft.com/office/drawing/2014/main" id="{1B7E40D0-85C4-4B19-9007-9DE7A831F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r="9347"/>
          <a:stretch/>
        </p:blipFill>
        <p:spPr bwMode="auto">
          <a:xfrm>
            <a:off x="-1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58" name="Title 1">
            <a:extLst>
              <a:ext uri="{FF2B5EF4-FFF2-40B4-BE49-F238E27FC236}">
                <a16:creationId xmlns:a16="http://schemas.microsoft.com/office/drawing/2014/main" id="{DB31536D-3CA2-4F6E-9487-40530F50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291" y="41079"/>
            <a:ext cx="3886199" cy="915035"/>
          </a:xfrm>
          <a:solidFill>
            <a:schemeClr val="bg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Frontier Georgia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47106-68F4-49DF-AA0B-E6E34AFBF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16" y="1764322"/>
            <a:ext cx="5629483" cy="331030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/>
              <a:t>Indian land in central and western Georgia </a:t>
            </a:r>
          </a:p>
          <a:p>
            <a:pPr>
              <a:spcBef>
                <a:spcPct val="0"/>
              </a:spcBef>
            </a:pPr>
            <a:r>
              <a:rPr lang="en-US" altLang="en-US" sz="2000" dirty="0"/>
              <a:t>Headright System</a:t>
            </a:r>
          </a:p>
          <a:p>
            <a:pPr lvl="1"/>
            <a:r>
              <a:rPr lang="en-US" altLang="en-US" sz="2000" u="sng" dirty="0"/>
              <a:t>Every white male counted as a head of household and had the “right” to receive up to 1,000 acres</a:t>
            </a:r>
          </a:p>
          <a:p>
            <a:pPr lvl="1"/>
            <a:r>
              <a:rPr lang="en-US" altLang="en-US" sz="2000" dirty="0"/>
              <a:t>This was replaced in 1803 by a land lottery </a:t>
            </a:r>
          </a:p>
          <a:p>
            <a:r>
              <a:rPr lang="en-US" altLang="en-US" sz="2000" dirty="0"/>
              <a:t>Land Lottery</a:t>
            </a:r>
          </a:p>
          <a:p>
            <a:pPr lvl="1"/>
            <a:r>
              <a:rPr lang="en-US" altLang="en-US" sz="2000" dirty="0"/>
              <a:t>All white </a:t>
            </a:r>
            <a:r>
              <a:rPr lang="en-US" altLang="en-US" sz="2000" u="sng" dirty="0"/>
              <a:t>men over 21, widows, and orphans could buy a lottery chance and win land; millions of acres </a:t>
            </a:r>
            <a:r>
              <a:rPr lang="en-US" altLang="en-US" sz="2000" dirty="0"/>
              <a:t>in several states were given away 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C699E3A-1156-4EF0-9251-F9E810147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23" y="141552"/>
            <a:ext cx="5277333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r>
              <a:rPr lang="en-US" altLang="en-US" sz="9600" dirty="0">
                <a:latin typeface="Playbill" panose="040506030A0602020202" pitchFamily="82" charset="0"/>
              </a:rPr>
              <a:t>Yazoo Land Fraud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27C97-C059-4E67-AB0B-A7E4C3A10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42" y="1467115"/>
            <a:ext cx="6766274" cy="539088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3200" dirty="0">
                <a:latin typeface="Agency FB" panose="020B0503020202020204" pitchFamily="34" charset="0"/>
              </a:rPr>
              <a:t>Around 1795, </a:t>
            </a:r>
            <a:r>
              <a:rPr lang="en-US" altLang="en-US" sz="3200" dirty="0">
                <a:highlight>
                  <a:srgbClr val="000080"/>
                </a:highlight>
                <a:latin typeface="Agency FB" panose="020B0503020202020204" pitchFamily="34" charset="0"/>
              </a:rPr>
              <a:t>four companies </a:t>
            </a:r>
            <a:r>
              <a:rPr lang="en-US" altLang="en-US" sz="3200" dirty="0">
                <a:latin typeface="Agency FB" panose="020B0503020202020204" pitchFamily="34" charset="0"/>
              </a:rPr>
              <a:t>bribed the governor and legislators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3200" dirty="0">
                <a:latin typeface="Agency FB" panose="020B0503020202020204" pitchFamily="34" charset="0"/>
              </a:rPr>
              <a:t>Bought millions of acres in western Georgia (today’s Alabama and Mississippi) for 1½</a:t>
            </a:r>
            <a:r>
              <a:rPr lang="en-US" altLang="en-US" sz="3200" baseline="20000" dirty="0">
                <a:latin typeface="Agency FB" panose="020B0503020202020204" pitchFamily="34" charset="0"/>
              </a:rPr>
              <a:t>¢</a:t>
            </a:r>
            <a:r>
              <a:rPr lang="en-US" altLang="en-US" sz="3200" dirty="0">
                <a:latin typeface="Agency FB" panose="020B0503020202020204" pitchFamily="34" charset="0"/>
              </a:rPr>
              <a:t> an acre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3200" dirty="0">
                <a:latin typeface="Agency FB" panose="020B0503020202020204" pitchFamily="34" charset="0"/>
              </a:rPr>
              <a:t>The public found out and protested; the legislators involved were voted out of office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3200" dirty="0">
                <a:latin typeface="Agency FB" panose="020B0503020202020204" pitchFamily="34" charset="0"/>
              </a:rPr>
              <a:t>Angry about corruption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z="3200" dirty="0">
                <a:latin typeface="Agency FB" panose="020B0503020202020204" pitchFamily="34" charset="0"/>
              </a:rPr>
              <a:t>Angry b/c that land was supposed to be free under Headright System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3200" dirty="0">
                <a:highlight>
                  <a:srgbClr val="000080"/>
                </a:highlight>
                <a:latin typeface="Agency FB" panose="020B0503020202020204" pitchFamily="34" charset="0"/>
              </a:rPr>
              <a:t>The General Assembly (GA’s legislative branch) </a:t>
            </a:r>
            <a:r>
              <a:rPr lang="en-US" altLang="en-US" sz="3200" dirty="0">
                <a:latin typeface="Agency FB" panose="020B0503020202020204" pitchFamily="34" charset="0"/>
              </a:rPr>
              <a:t>repealed (canceled) the law approving the sale</a:t>
            </a:r>
          </a:p>
        </p:txBody>
      </p:sp>
      <p:sp>
        <p:nvSpPr>
          <p:cNvPr id="21510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8" name="Picture 2" descr="Image result for yazoo land fraud">
            <a:extLst>
              <a:ext uri="{FF2B5EF4-FFF2-40B4-BE49-F238E27FC236}">
                <a16:creationId xmlns:a16="http://schemas.microsoft.com/office/drawing/2014/main" id="{11B319D6-39BF-4EA7-83F4-4080941F0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6" r="21749" b="1"/>
          <a:stretch/>
        </p:blipFill>
        <p:spPr bwMode="auto">
          <a:xfrm>
            <a:off x="6893317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78" name="Title 1">
            <a:extLst>
              <a:ext uri="{FF2B5EF4-FFF2-40B4-BE49-F238E27FC236}">
                <a16:creationId xmlns:a16="http://schemas.microsoft.com/office/drawing/2014/main" id="{570C37D9-1474-4693-8880-EC1C4FB48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209201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alt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Westward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37881-8132-4176-83B0-F1A4432AF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025463"/>
            <a:ext cx="4654295" cy="4623336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en-US" altLang="en-US" sz="2400" dirty="0"/>
              <a:t>President Thomas Jefferson doubled the nation’s size in 1803 with the Louisiana territory purchase; the U.S. paid France $15 million for land that stretched to the Rocky Mountains</a:t>
            </a:r>
          </a:p>
          <a:p>
            <a:pPr lvl="1">
              <a:defRPr/>
            </a:pPr>
            <a:r>
              <a:rPr lang="en-US" altLang="en-US" dirty="0"/>
              <a:t>3 Cents/ acre (.67 today)</a:t>
            </a:r>
          </a:p>
          <a:p>
            <a:pPr lvl="1">
              <a:defRPr/>
            </a:pPr>
            <a:r>
              <a:rPr lang="en-US" altLang="en-US" dirty="0"/>
              <a:t>Today = worth $3,000/acre</a:t>
            </a:r>
          </a:p>
          <a:p>
            <a:pPr>
              <a:defRPr/>
            </a:pPr>
            <a:r>
              <a:rPr lang="en-US" altLang="en-US" sz="2400" dirty="0"/>
              <a:t>1804, Lewis and Clark explored this newly purchased territory for 2 years with the aid of Sacagawea, a pregnant female Indian guide.</a:t>
            </a:r>
          </a:p>
        </p:txBody>
      </p:sp>
      <p:pic>
        <p:nvPicPr>
          <p:cNvPr id="25604" name="Picture 2" descr="Image result for westward expansion map">
            <a:extLst>
              <a:ext uri="{FF2B5EF4-FFF2-40B4-BE49-F238E27FC236}">
                <a16:creationId xmlns:a16="http://schemas.microsoft.com/office/drawing/2014/main" id="{B4ED343F-98FC-4D94-A75E-6103AFD99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4543" y="727113"/>
            <a:ext cx="7278339" cy="57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6396A4E2-B564-4D5F-A6DF-4EA7C76F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464" y="-2008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en-US" sz="6600" u="sng" dirty="0"/>
              <a:t>Cotton 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7F6C2-B839-4B05-AC2B-DF8035C51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" y="1162050"/>
            <a:ext cx="6391275" cy="569595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en-US" dirty="0"/>
              <a:t>Cash Crop – Crops (such as cotton) which are grown to be sold.</a:t>
            </a:r>
          </a:p>
          <a:p>
            <a:r>
              <a:rPr lang="en-US" altLang="en-US" u="sng" dirty="0"/>
              <a:t>Eli Whitney in 1793 invented a machine for separating cotton seeds from its fiber</a:t>
            </a:r>
          </a:p>
          <a:p>
            <a:r>
              <a:rPr lang="en-US" altLang="en-US" dirty="0"/>
              <a:t>Increased the amount cotton growers could process each day</a:t>
            </a:r>
          </a:p>
          <a:p>
            <a:r>
              <a:rPr lang="en-US" altLang="en-US" dirty="0"/>
              <a:t>Other inventions, such as the Mechanical Reaper also helped farmers to become more productive.  </a:t>
            </a:r>
          </a:p>
          <a:p>
            <a:r>
              <a:rPr lang="en-US" altLang="en-US" dirty="0"/>
              <a:t>Since farmers were now able to do more work each day, </a:t>
            </a:r>
            <a:r>
              <a:rPr lang="en-US" altLang="en-US" u="sng" dirty="0"/>
              <a:t>many farmers wanted to move westward so that they could have even larger farms.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178" name="Picture 2" descr="Image result for cotton gin">
            <a:extLst>
              <a:ext uri="{FF2B5EF4-FFF2-40B4-BE49-F238E27FC236}">
                <a16:creationId xmlns:a16="http://schemas.microsoft.com/office/drawing/2014/main" id="{86D9AC43-D40E-45B8-B7AE-059D84709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1" r="6849" b="7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13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9" name="Rectangle 13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cotton gin">
            <a:extLst>
              <a:ext uri="{FF2B5EF4-FFF2-40B4-BE49-F238E27FC236}">
                <a16:creationId xmlns:a16="http://schemas.microsoft.com/office/drawing/2014/main" id="{6EA539D6-2647-4C9D-81B8-CC8396057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688361"/>
            <a:ext cx="5294716" cy="34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50" name="Straight Connector 13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6" descr="Image result for cotton gin">
            <a:extLst>
              <a:ext uri="{FF2B5EF4-FFF2-40B4-BE49-F238E27FC236}">
                <a16:creationId xmlns:a16="http://schemas.microsoft.com/office/drawing/2014/main" id="{F8C40AF1-6983-41A7-84E4-EDA826E4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17" y="1489811"/>
            <a:ext cx="5294715" cy="387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EB181E26-89C4-4A14-92DE-0F4C4B0E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4" name="Picture 2" descr="Image result for georgia railroads 1800s">
            <a:extLst>
              <a:ext uri="{FF2B5EF4-FFF2-40B4-BE49-F238E27FC236}">
                <a16:creationId xmlns:a16="http://schemas.microsoft.com/office/drawing/2014/main" id="{1340EF33-0EBE-4FEB-8127-6583B03A9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3" r="2" b="5621"/>
          <a:stretch/>
        </p:blipFill>
        <p:spPr bwMode="auto"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 descr="Image result for georgia toll roads 1800s">
            <a:extLst>
              <a:ext uri="{FF2B5EF4-FFF2-40B4-BE49-F238E27FC236}">
                <a16:creationId xmlns:a16="http://schemas.microsoft.com/office/drawing/2014/main" id="{F6C4C745-D722-4AC0-AB13-D89D707AF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9" r="-2" b="14019"/>
          <a:stretch/>
        </p:blipFill>
        <p:spPr bwMode="auto"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818" name="Title 1">
            <a:extLst>
              <a:ext uri="{FF2B5EF4-FFF2-40B4-BE49-F238E27FC236}">
                <a16:creationId xmlns:a16="http://schemas.microsoft.com/office/drawing/2014/main" id="{8DDCC7A7-F754-4C95-AEE1-1B6516FB6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en-US" sz="8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Railroads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77B6E-B0C4-4CEC-8643-F65DFC1CE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2015406"/>
            <a:ext cx="5859779" cy="4766394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dirty="0"/>
              <a:t>Railroads, most built after 1830, replaced horses, stagecoaches, and boats.  Railroads helped Georgia’s citizens travel and trade much more efficiently (easier/faster to move people and goods).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dirty="0"/>
              <a:t>Terminus (Atlanta) “End of the line”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800" dirty="0"/>
              <a:t>No waterways to Atlanta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800" dirty="0"/>
              <a:t>Road conditions were poor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2800" dirty="0"/>
              <a:t>Businessmen needed a way to move lots of product quickly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0816BF6E-4722-43E6-AB30-BBF4FF56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6000" u="sng" dirty="0">
                <a:latin typeface="Felix Titling" panose="04060505060202020A04" pitchFamily="82" charset="0"/>
              </a:rPr>
              <a:t>Creek Indians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95C23-0D83-457F-9960-F8F7425D1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322576"/>
            <a:ext cx="7429500" cy="4535424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/>
          <a:p>
            <a:pPr lvl="1"/>
            <a:r>
              <a:rPr lang="en-US" altLang="en-US" sz="3200" dirty="0"/>
              <a:t>Wanted to fight to keep their land. </a:t>
            </a:r>
          </a:p>
          <a:p>
            <a:pPr lvl="2"/>
            <a:r>
              <a:rPr lang="en-US" altLang="en-US" sz="3200" dirty="0"/>
              <a:t>Headright System and Land Lotteries were taking Creek territory that they gave up and handed it to American settlers.</a:t>
            </a:r>
          </a:p>
          <a:p>
            <a:pPr lvl="1"/>
            <a:r>
              <a:rPr lang="en-US" altLang="en-US" sz="3200" dirty="0"/>
              <a:t>Creeks fought a Civil War amongst themselves.</a:t>
            </a:r>
          </a:p>
          <a:p>
            <a:pPr lvl="2"/>
            <a:r>
              <a:rPr lang="en-US" altLang="en-US" sz="3200" dirty="0"/>
              <a:t>Andrew Jackson defeated the last of the Creeks, ending the Creek war.</a:t>
            </a:r>
          </a:p>
          <a:p>
            <a:pPr lvl="2"/>
            <a:endParaRPr lang="en-US" altLang="en-US" sz="3200" dirty="0"/>
          </a:p>
        </p:txBody>
      </p:sp>
      <p:pic>
        <p:nvPicPr>
          <p:cNvPr id="46084" name="Picture 2" descr="Image result for creek indians">
            <a:extLst>
              <a:ext uri="{FF2B5EF4-FFF2-40B4-BE49-F238E27FC236}">
                <a16:creationId xmlns:a16="http://schemas.microsoft.com/office/drawing/2014/main" id="{8839A95C-698F-443B-BC92-65F608FD4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0" r="4029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2" descr="Image result for william mcintosh">
            <a:extLst>
              <a:ext uri="{FF2B5EF4-FFF2-40B4-BE49-F238E27FC236}">
                <a16:creationId xmlns:a16="http://schemas.microsoft.com/office/drawing/2014/main" id="{9C008496-9E5F-4727-AF20-EB689AE25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383" r="-34821" b="849"/>
          <a:stretch/>
        </p:blipFill>
        <p:spPr bwMode="auto">
          <a:xfrm>
            <a:off x="3406708" y="0"/>
            <a:ext cx="6514008" cy="6334120"/>
          </a:xfrm>
          <a:custGeom>
            <a:avLst/>
            <a:gdLst>
              <a:gd name="connsiteX0" fmla="*/ 0 w 4831627"/>
              <a:gd name="connsiteY0" fmla="*/ 0 h 4520011"/>
              <a:gd name="connsiteX1" fmla="*/ 4831627 w 4831627"/>
              <a:gd name="connsiteY1" fmla="*/ 0 h 4520011"/>
              <a:gd name="connsiteX2" fmla="*/ 1416677 w 4831627"/>
              <a:gd name="connsiteY2" fmla="*/ 4520011 h 45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4193AB-5EDE-4303-8A8D-A79C7CD972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0" r="1"/>
          <a:stretch/>
        </p:blipFill>
        <p:spPr bwMode="auto">
          <a:xfrm>
            <a:off x="4286250" y="-4"/>
            <a:ext cx="7905750" cy="6858000"/>
          </a:xfrm>
          <a:custGeom>
            <a:avLst/>
            <a:gdLst>
              <a:gd name="connsiteX0" fmla="*/ 5181344 w 8139373"/>
              <a:gd name="connsiteY0" fmla="*/ 0 h 6858000"/>
              <a:gd name="connsiteX1" fmla="*/ 8139373 w 8139373"/>
              <a:gd name="connsiteY1" fmla="*/ 0 h 6858000"/>
              <a:gd name="connsiteX2" fmla="*/ 8139373 w 8139373"/>
              <a:gd name="connsiteY2" fmla="*/ 6858000 h 6858000"/>
              <a:gd name="connsiteX3" fmla="*/ 0 w 813937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itle 1">
            <a:extLst>
              <a:ext uri="{FF2B5EF4-FFF2-40B4-BE49-F238E27FC236}">
                <a16:creationId xmlns:a16="http://schemas.microsoft.com/office/drawing/2014/main" id="{FA34FBDA-9E2D-42C5-9185-A3D8BDB8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-70195"/>
            <a:ext cx="3749061" cy="1508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000" u="sng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William 	McIntosh</a:t>
            </a: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F0579-781A-4C64-9D97-68031004F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750" y="1438274"/>
            <a:ext cx="3749061" cy="5415375"/>
          </a:xfrm>
        </p:spPr>
        <p:txBody>
          <a:bodyPr vert="horz" lIns="91440" tIns="45720" rIns="91440" bIns="45720" rtlCol="0">
            <a:noAutofit/>
          </a:bodyPr>
          <a:lstStyle/>
          <a:p>
            <a:pPr marL="21437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/>
              <a:t>Creek Chief</a:t>
            </a:r>
          </a:p>
          <a:p>
            <a:pPr marL="21437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/>
              <a:t>Encouraged Creek Indians to adopt the colonist ways to own property, grow cotton, and own slaves.</a:t>
            </a:r>
          </a:p>
          <a:p>
            <a:pPr marL="21437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/>
              <a:t>McIntosh supported Andrew Jackson in the Creek Indian Wars. </a:t>
            </a:r>
          </a:p>
          <a:p>
            <a:pPr marL="205795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/>
              <a:t>On February 12, 1825, Chief William McIntosh secretly sold the last of the Creek lands in Georgia to the U.S. government for $200,000.</a:t>
            </a:r>
          </a:p>
          <a:p>
            <a:pPr marL="205795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/>
              <a:t>Groups of Creek Indians beat, stabbed, &amp; scalped Chief McIntosh for secretly selling away the Creeks’ land to the USA.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854</Words>
  <Application>Microsoft Office PowerPoint</Application>
  <PresentationFormat>Widescreen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Agency FB</vt:lpstr>
      <vt:lpstr>Arial</vt:lpstr>
      <vt:lpstr>Blackadder ITC</vt:lpstr>
      <vt:lpstr>Calibri</vt:lpstr>
      <vt:lpstr>Calibri Light</vt:lpstr>
      <vt:lpstr>Felix Titling</vt:lpstr>
      <vt:lpstr>Impact</vt:lpstr>
      <vt:lpstr>Playbill</vt:lpstr>
      <vt:lpstr>Office Theme</vt:lpstr>
      <vt:lpstr>KUDOs</vt:lpstr>
      <vt:lpstr>Frontier Georgia</vt:lpstr>
      <vt:lpstr>Yazoo Land Fraud</vt:lpstr>
      <vt:lpstr>Westward Expansion</vt:lpstr>
      <vt:lpstr>Cotton Gin</vt:lpstr>
      <vt:lpstr>PowerPoint Presentation</vt:lpstr>
      <vt:lpstr>Railroads</vt:lpstr>
      <vt:lpstr>Creek Indians</vt:lpstr>
      <vt:lpstr>William  McIntosh</vt:lpstr>
      <vt:lpstr>Cherokee Nation</vt:lpstr>
      <vt:lpstr>Cherokee Nation</vt:lpstr>
      <vt:lpstr>John Ross</vt:lpstr>
      <vt:lpstr>Gold leads to Problems</vt:lpstr>
      <vt:lpstr>Indian Removal Act</vt:lpstr>
      <vt:lpstr>Worcester V Georgia</vt:lpstr>
      <vt:lpstr>Trail of Tears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 Lacey</dc:creator>
  <cp:lastModifiedBy>Alexa Lacey</cp:lastModifiedBy>
  <cp:revision>7</cp:revision>
  <dcterms:created xsi:type="dcterms:W3CDTF">2019-10-08T01:40:11Z</dcterms:created>
  <dcterms:modified xsi:type="dcterms:W3CDTF">2019-10-09T14:22:41Z</dcterms:modified>
</cp:coreProperties>
</file>