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540" r:id="rId3"/>
    <p:sldId id="543" r:id="rId4"/>
    <p:sldId id="547" r:id="rId5"/>
    <p:sldId id="538" r:id="rId6"/>
    <p:sldId id="548" r:id="rId7"/>
    <p:sldId id="544" r:id="rId8"/>
    <p:sldId id="545" r:id="rId9"/>
    <p:sldId id="549" r:id="rId10"/>
    <p:sldId id="546" r:id="rId11"/>
    <p:sldId id="551" r:id="rId12"/>
    <p:sldId id="565" r:id="rId13"/>
    <p:sldId id="572" r:id="rId14"/>
    <p:sldId id="566" r:id="rId15"/>
    <p:sldId id="567" r:id="rId16"/>
    <p:sldId id="568" r:id="rId17"/>
    <p:sldId id="573" r:id="rId18"/>
    <p:sldId id="569" r:id="rId19"/>
    <p:sldId id="574" r:id="rId20"/>
    <p:sldId id="570" r:id="rId21"/>
    <p:sldId id="571" r:id="rId22"/>
    <p:sldId id="575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BF2"/>
    <a:srgbClr val="99FFCC"/>
    <a:srgbClr val="A0DC9C"/>
    <a:srgbClr val="076925"/>
    <a:srgbClr val="627094"/>
    <a:srgbClr val="05C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5274" autoAdjust="0"/>
  </p:normalViewPr>
  <p:slideViewPr>
    <p:cSldViewPr>
      <p:cViewPr varScale="1">
        <p:scale>
          <a:sx n="67" d="100"/>
          <a:sy n="67" d="100"/>
        </p:scale>
        <p:origin x="568" y="4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9/17/2019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820400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Do you remember?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981200"/>
            <a:ext cx="11734800" cy="472440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sz="4800" dirty="0"/>
              <a:t>Who owns the 13 Colonies?</a:t>
            </a:r>
          </a:p>
          <a:p>
            <a:pPr marL="742950" lvl="0" indent="-742950">
              <a:spcBef>
                <a:spcPts val="0"/>
              </a:spcBef>
              <a:buAutoNum type="arabicPeriod"/>
            </a:pPr>
            <a:r>
              <a:rPr lang="en-US" sz="4800" dirty="0"/>
              <a:t>What makes Kings more powerful?</a:t>
            </a:r>
          </a:p>
          <a:p>
            <a:pPr marL="742950" lvl="0" indent="-742950">
              <a:spcBef>
                <a:spcPts val="0"/>
              </a:spcBef>
              <a:buAutoNum type="arabicPeriod"/>
            </a:pPr>
            <a:r>
              <a:rPr lang="en-US" sz="4800" dirty="0"/>
              <a:t>Which country was good friends with the Indians?</a:t>
            </a:r>
          </a:p>
          <a:p>
            <a:pPr marL="742950" lvl="0" indent="-742950">
              <a:spcBef>
                <a:spcPts val="0"/>
              </a:spcBef>
              <a:buAutoNum type="arabicPeriod"/>
            </a:pPr>
            <a:r>
              <a:rPr lang="en-US" sz="4800" dirty="0"/>
              <a:t>How was France making so much money? (think about where they are located)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327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99FFCC"/>
                </a:solidFill>
                <a:latin typeface="Maiandra GD" panose="020E0502030308020204" pitchFamily="34" charset="0"/>
              </a:rPr>
              <a:t>Taxes Checkpoint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621104"/>
            <a:ext cx="2514600" cy="50548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/>
              <a:t>Taxes 1700’s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Paper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Sugar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Molasses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Tea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Lead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Glass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imports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5575" y="1594635"/>
            <a:ext cx="3047983" cy="5257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u="sng" dirty="0"/>
              <a:t>Taxes Now: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Accounts Receivable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Building Permit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Capital Gains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CDL license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Cigarette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Corporate Income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Court Fines (indirect taxes)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Dog License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Federal Income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Federal Unemployment Tax (FUTA)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Fishing License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Food License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Fuel permit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Gasoline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Hunting License Tax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Inheritance Tax Interest expense (tax on the money)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Inventory tax IRS Interest Charges (tax on top of tax)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IRS Penalties (tax on top of tax)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9322099" y="1621104"/>
            <a:ext cx="2792113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Telephone federal universal service fee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Telephone federal, state, and local surcharge taxes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Telephone minimum usage surcharge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Telephone recurring and non-recurring charges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Telephone state and local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Telephone usage charge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Toll Bridge Taxes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Toll Tunnel Taxes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Traffic Fines (indirect taxation)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Trailer registration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Utility Taxes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Vehicle License Registration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Vehicle Sales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Watercraft registration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Well Permit Tax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Workers Compensation Tax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0612" y="1600200"/>
            <a:ext cx="3048000" cy="5909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Liquor Tax</a:t>
            </a:r>
          </a:p>
          <a:p>
            <a:r>
              <a:rPr lang="en-US" dirty="0"/>
              <a:t>Local Income Tax</a:t>
            </a:r>
          </a:p>
          <a:p>
            <a:r>
              <a:rPr lang="en-US" dirty="0"/>
              <a:t>Luxury Taxes</a:t>
            </a:r>
          </a:p>
          <a:p>
            <a:r>
              <a:rPr lang="en-US" dirty="0"/>
              <a:t>Marriage License Tax</a:t>
            </a:r>
          </a:p>
          <a:p>
            <a:r>
              <a:rPr lang="en-US" dirty="0"/>
              <a:t>Medicare Tax</a:t>
            </a:r>
          </a:p>
          <a:p>
            <a:r>
              <a:rPr lang="en-US" dirty="0"/>
              <a:t>Property Tax</a:t>
            </a:r>
          </a:p>
          <a:p>
            <a:r>
              <a:rPr lang="en-US" dirty="0"/>
              <a:t>Real Estate Tax</a:t>
            </a:r>
          </a:p>
          <a:p>
            <a:pPr>
              <a:spcBef>
                <a:spcPts val="0"/>
              </a:spcBef>
            </a:pPr>
            <a:r>
              <a:rPr lang="en-US" dirty="0"/>
              <a:t>Septic Permit Tax</a:t>
            </a:r>
          </a:p>
          <a:p>
            <a:pPr>
              <a:spcBef>
                <a:spcPts val="0"/>
              </a:spcBef>
            </a:pPr>
            <a:r>
              <a:rPr lang="en-US" dirty="0"/>
              <a:t>Service Charge Taxes</a:t>
            </a:r>
          </a:p>
          <a:p>
            <a:pPr>
              <a:spcBef>
                <a:spcPts val="0"/>
              </a:spcBef>
            </a:pPr>
            <a:r>
              <a:rPr lang="en-US" dirty="0"/>
              <a:t>Social Security Tax</a:t>
            </a:r>
          </a:p>
          <a:p>
            <a:pPr>
              <a:spcBef>
                <a:spcPts val="0"/>
              </a:spcBef>
            </a:pPr>
            <a:r>
              <a:rPr lang="en-US" dirty="0"/>
              <a:t>Road Usage Taxes (Truckers)</a:t>
            </a:r>
          </a:p>
          <a:p>
            <a:pPr>
              <a:spcBef>
                <a:spcPts val="0"/>
              </a:spcBef>
            </a:pPr>
            <a:r>
              <a:rPr lang="en-US" dirty="0"/>
              <a:t>Sales Taxes</a:t>
            </a:r>
          </a:p>
          <a:p>
            <a:pPr>
              <a:spcBef>
                <a:spcPts val="0"/>
              </a:spcBef>
            </a:pPr>
            <a:r>
              <a:rPr lang="en-US" dirty="0"/>
              <a:t>Recreational Vehicle Tax</a:t>
            </a:r>
          </a:p>
          <a:p>
            <a:pPr>
              <a:spcBef>
                <a:spcPts val="0"/>
              </a:spcBef>
            </a:pPr>
            <a:r>
              <a:rPr lang="en-US" dirty="0"/>
              <a:t>Road Toll Booth Taxes</a:t>
            </a:r>
          </a:p>
          <a:p>
            <a:pPr>
              <a:spcBef>
                <a:spcPts val="0"/>
              </a:spcBef>
            </a:pPr>
            <a:r>
              <a:rPr lang="en-US" dirty="0"/>
              <a:t>School Tax</a:t>
            </a:r>
          </a:p>
          <a:p>
            <a:pPr>
              <a:spcBef>
                <a:spcPts val="0"/>
              </a:spcBef>
            </a:pPr>
            <a:r>
              <a:rPr lang="en-US" dirty="0"/>
              <a:t>State Income Tax</a:t>
            </a:r>
          </a:p>
          <a:p>
            <a:pPr>
              <a:spcBef>
                <a:spcPts val="0"/>
              </a:spcBef>
            </a:pPr>
            <a:r>
              <a:rPr lang="en-US" dirty="0"/>
              <a:t>State Unemployment Tax (SUTA)</a:t>
            </a:r>
          </a:p>
          <a:p>
            <a:pPr>
              <a:spcBef>
                <a:spcPts val="0"/>
              </a:spcBef>
            </a:pPr>
            <a:r>
              <a:rPr lang="en-US" dirty="0"/>
              <a:t>Telephone federal excise tax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785"/>
            <a:ext cx="12188825" cy="14478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Effects of the French and Indian War</a:t>
            </a:r>
            <a:b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</a:br>
            <a:r>
              <a:rPr lang="en-US" sz="48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1754-1763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676400"/>
            <a:ext cx="6400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*After the war was over between Britain and France, Britain’s national debt was ____________</a:t>
            </a:r>
          </a:p>
          <a:p>
            <a:pPr marL="0" indent="0">
              <a:buNone/>
            </a:pPr>
            <a:r>
              <a:rPr lang="en-US" sz="3200" dirty="0"/>
              <a:t>*There were also ___________ _______________ still in the colonies and Britain felt that the colonists should help pay for them.</a:t>
            </a:r>
          </a:p>
          <a:p>
            <a:pPr marL="0" indent="0">
              <a:buNone/>
            </a:pPr>
            <a:r>
              <a:rPr lang="en-US" sz="3200" dirty="0"/>
              <a:t>*Britain planned on getting paid through ____________________ which angered the colonists.</a:t>
            </a:r>
            <a:endParaRPr lang="en-US" sz="34400" dirty="0">
              <a:latin typeface="Maiandra GD" panose="020E0502030308020204" pitchFamily="34" charset="0"/>
            </a:endParaRPr>
          </a:p>
        </p:txBody>
      </p:sp>
      <p:pic>
        <p:nvPicPr>
          <p:cNvPr id="2050" name="Picture 2" descr="Image result for after french and indian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41" y="1600200"/>
            <a:ext cx="553767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533400"/>
            <a:ext cx="1143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 Question: </a:t>
            </a:r>
            <a:r>
              <a:rPr lang="en-US" sz="6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the colonists thought their own government could make decisions for the colony better than the King?</a:t>
            </a:r>
          </a:p>
          <a:p>
            <a:pPr algn="ctr"/>
            <a:r>
              <a:rPr lang="en-US" sz="6000" u="sng" dirty="0">
                <a:solidFill>
                  <a:srgbClr val="FFFF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STAND AND TALK!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Sons of Liberty/Liberty Boys (1765)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1" y="1676400"/>
            <a:ext cx="12127865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*_______________ and ______________were the leaders of the secret group.</a:t>
            </a:r>
          </a:p>
          <a:p>
            <a:pPr marL="0" indent="0">
              <a:buNone/>
            </a:pPr>
            <a:r>
              <a:rPr lang="en-US" sz="2800" dirty="0"/>
              <a:t>*The protests of the group often turned _________</a:t>
            </a:r>
          </a:p>
          <a:p>
            <a:pPr marL="0" indent="0">
              <a:buNone/>
            </a:pPr>
            <a:r>
              <a:rPr lang="en-US" sz="2800" dirty="0"/>
              <a:t>*Britain sent ____________ to take care of the violence which angered the colonists more.</a:t>
            </a:r>
          </a:p>
        </p:txBody>
      </p:sp>
      <p:pic>
        <p:nvPicPr>
          <p:cNvPr id="3074" name="Picture 2" descr="Image result for sons of liber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6106478" y="3581400"/>
            <a:ext cx="60959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11" y="3886200"/>
            <a:ext cx="6092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*Some colonists even had to _______________ soldiers in their own homes.</a:t>
            </a:r>
          </a:p>
          <a:p>
            <a:r>
              <a:rPr lang="en-US" sz="2800" dirty="0"/>
              <a:t>*The Sons of Liberty were responsible for the _____________ </a:t>
            </a:r>
            <a:endParaRPr lang="en-US" sz="446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amp 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639345"/>
            <a:ext cx="4470789" cy="52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048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Taxation/Representation in Parliament</a:t>
            </a:r>
            <a:br>
              <a:rPr lang="en-US" sz="5400" u="sng" dirty="0">
                <a:solidFill>
                  <a:srgbClr val="99FFCC"/>
                </a:solidFill>
                <a:latin typeface="Berlin Sans FB" panose="020E0602020502020306" pitchFamily="34" charset="0"/>
              </a:rPr>
            </a:br>
            <a:r>
              <a:rPr lang="en-US" sz="54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1765-1776</a:t>
            </a:r>
            <a:endParaRPr lang="en-US" sz="54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676400"/>
            <a:ext cx="7086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*The first tax imposed on the colonists was the _________ ________ (taxes of paper products).</a:t>
            </a:r>
          </a:p>
          <a:p>
            <a:pPr marL="0" indent="0">
              <a:buNone/>
            </a:pPr>
            <a:r>
              <a:rPr lang="en-US" sz="2800" dirty="0"/>
              <a:t>*The colonists did not like being taxed without ____________________ (having a say).</a:t>
            </a:r>
          </a:p>
          <a:p>
            <a:pPr marL="0" indent="0">
              <a:buNone/>
            </a:pPr>
            <a:r>
              <a:rPr lang="en-US" sz="2800" dirty="0"/>
              <a:t>*They feared that this small tax would lead to ___________ __________.</a:t>
            </a:r>
          </a:p>
          <a:p>
            <a:pPr marL="0" indent="0">
              <a:buNone/>
            </a:pPr>
            <a:r>
              <a:rPr lang="en-US" sz="2800" dirty="0"/>
              <a:t>*Not paying taxes led to finding “ways around laws” such as ___________ and ___________.</a:t>
            </a:r>
          </a:p>
          <a:p>
            <a:pPr marL="0" indent="0">
              <a:buNone/>
            </a:pPr>
            <a:r>
              <a:rPr lang="en-US" sz="2800" dirty="0"/>
              <a:t>*Colonists began to ____________ against Britain and the crown and form a national identity.</a:t>
            </a:r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4098" name="Picture 2" descr="Image result for no taxation without re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00" y="1710088"/>
            <a:ext cx="4934371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lonial smugg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66" y="762000"/>
            <a:ext cx="3032758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Boston Massacre 3.5.1770</a:t>
            </a:r>
            <a:endParaRPr lang="en-US" sz="88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676400"/>
            <a:ext cx="64770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*After taxes on basically almost everything, the colonists started _____________(not using/buying) British goods.</a:t>
            </a:r>
          </a:p>
          <a:p>
            <a:pPr marL="0" indent="0">
              <a:buNone/>
            </a:pPr>
            <a:r>
              <a:rPr lang="en-US"/>
              <a:t>*Britain then sent MORE troops and the colonists started to incite __________ toward the soldiers</a:t>
            </a:r>
          </a:p>
          <a:p>
            <a:pPr marL="0" indent="0">
              <a:buNone/>
            </a:pPr>
            <a:r>
              <a:rPr lang="en-US"/>
              <a:t>*_________ civilians were killed in the “massacre”</a:t>
            </a:r>
          </a:p>
          <a:p>
            <a:pPr marL="0" indent="0">
              <a:buNone/>
            </a:pPr>
            <a:r>
              <a:rPr lang="en-US"/>
              <a:t>*__________ __________ volunteered to represent the soldiers in the trial even though he was a Patriot.</a:t>
            </a:r>
          </a:p>
          <a:p>
            <a:pPr marL="0" indent="0">
              <a:buNone/>
            </a:pPr>
            <a:r>
              <a:rPr lang="en-US"/>
              <a:t>*The colonists view of the British soldiers changed after the trial seeing them as wanting to crush their ______________________.</a:t>
            </a:r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1752600"/>
            <a:ext cx="535118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533400"/>
            <a:ext cx="11430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u="sng" dirty="0">
                <a:solidFill>
                  <a:srgbClr val="99FFCC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 Question: </a:t>
            </a:r>
            <a:r>
              <a:rPr lang="en-US" sz="6600" dirty="0"/>
              <a:t>Why do you think the colonists referred to this event as a massacre even though only 5 people died?</a:t>
            </a:r>
          </a:p>
          <a:p>
            <a:pPr algn="ctr"/>
            <a:r>
              <a:rPr lang="en-US" sz="6600" u="sng" dirty="0">
                <a:solidFill>
                  <a:srgbClr val="FFFF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STAND AND TALK!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AutoShape 8" descr="Image result for propaga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propagan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Boston Tea Party </a:t>
            </a:r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12.16.1773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1" y="1600200"/>
            <a:ext cx="11963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/>
              <a:t>*The Tea Act put a tax on __________. Even though it was small the colonists still ___________ by ________________ in tea from other companies</a:t>
            </a:r>
          </a:p>
          <a:p>
            <a:pPr marL="0" indent="0">
              <a:buNone/>
            </a:pPr>
            <a:r>
              <a:rPr lang="en-US" sz="2800"/>
              <a:t>*The King allowed the East India Tea Company (owned by Britain) to export tea to the colonies without paying _______________.</a:t>
            </a:r>
          </a:p>
          <a:p>
            <a:pPr marL="0" indent="0">
              <a:buNone/>
            </a:pPr>
            <a:r>
              <a:rPr lang="en-US" sz="2800"/>
              <a:t>*This made their tea _____________ than the smuggled tea and therefore forcing the colonists to either pay the taxes on the cheaper tea or pay more for smuggled tea.</a:t>
            </a:r>
          </a:p>
          <a:p>
            <a:pPr marL="0" indent="0">
              <a:buNone/>
            </a:pPr>
            <a:r>
              <a:rPr lang="en-US" sz="2800"/>
              <a:t>*Hearing that 3 chips full of tea were on their way, the __________ ____ ____________ disguised themselves as _____________, snuck onboard and _____________________________________ the tea.</a:t>
            </a:r>
          </a:p>
          <a:p>
            <a:pPr marL="0" indent="0">
              <a:buNone/>
            </a:pPr>
            <a:r>
              <a:rPr lang="en-US" sz="2800"/>
              <a:t>*Britain angrily reacted with the ________________ Acts. </a:t>
            </a:r>
            <a:endParaRPr lang="en-US" sz="32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533400"/>
            <a:ext cx="1143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u="sng" dirty="0">
                <a:solidFill>
                  <a:srgbClr val="99FFCC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 Question: </a:t>
            </a:r>
            <a:r>
              <a:rPr lang="en-US" sz="7200" dirty="0"/>
              <a:t>Why not just throw the crates into the Ocean?</a:t>
            </a:r>
          </a:p>
          <a:p>
            <a:pPr algn="ctr"/>
            <a:r>
              <a:rPr lang="en-US" sz="7200" u="sng" dirty="0">
                <a:solidFill>
                  <a:srgbClr val="FFFF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STAND AND TALK!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Boston Tea Party</a:t>
            </a:r>
            <a:endParaRPr lang="en-US" sz="88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170" name="Picture 2" descr="Image result for boston Tea Par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600199"/>
            <a:ext cx="7315200" cy="51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oston Tea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600199"/>
            <a:ext cx="7219950" cy="52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30" y="-1524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French and Indian War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5" y="1600200"/>
            <a:ext cx="5772727" cy="464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France and Great Britain wanted the treasures (resources, gold, land, etc.) of the American continent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Both countries feared the other would gain the most power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France had the stronger army with more experienced leadership; British had better navy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France had Indians on their side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England had the colonists helping.</a:t>
            </a:r>
          </a:p>
        </p:txBody>
      </p:sp>
      <p:pic>
        <p:nvPicPr>
          <p:cNvPr id="1026" name="Picture 2" descr="Image result for french and indian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4" y="1295400"/>
            <a:ext cx="65341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Intolerable Acts 1774</a:t>
            </a:r>
            <a:endParaRPr lang="en-US" sz="88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1" y="1600200"/>
            <a:ext cx="7429501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*The colonists saw these acts a ___________ _____________________ for the Boston Tea Party.</a:t>
            </a:r>
          </a:p>
          <a:p>
            <a:pPr marL="0" indent="0">
              <a:buNone/>
            </a:pPr>
            <a:r>
              <a:rPr lang="en-US" sz="2800" dirty="0"/>
              <a:t>*The Acts actually made more colonists ___________________________________________.</a:t>
            </a:r>
          </a:p>
          <a:p>
            <a:pPr marL="0" indent="0">
              <a:buNone/>
            </a:pPr>
            <a:r>
              <a:rPr lang="en-US" sz="2800" dirty="0"/>
              <a:t>*The angry colonists formed the first ___________________ ______________ and __________________ all British goods.</a:t>
            </a:r>
          </a:p>
          <a:p>
            <a:pPr marL="0" indent="0">
              <a:buNone/>
            </a:pPr>
            <a:r>
              <a:rPr lang="en-US" sz="2800" dirty="0"/>
              <a:t>*When the war broke out ___________ of the colonies worked together to fight against Britain.</a:t>
            </a:r>
            <a:endParaRPr lang="en-US" sz="3600" dirty="0">
              <a:latin typeface="Maiandra GD" panose="020E0502030308020204" pitchFamily="34" charset="0"/>
            </a:endParaRPr>
          </a:p>
        </p:txBody>
      </p:sp>
      <p:pic>
        <p:nvPicPr>
          <p:cNvPr id="8194" name="Picture 2" descr="Image result for intolerable 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74" y="1447800"/>
            <a:ext cx="521978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43577"/>
            <a:ext cx="100584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2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onial ameri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820400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Timeline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7012" y="3657600"/>
            <a:ext cx="11734800" cy="762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ular Callout 6"/>
          <p:cNvSpPr/>
          <p:nvPr/>
        </p:nvSpPr>
        <p:spPr>
          <a:xfrm>
            <a:off x="379412" y="1828800"/>
            <a:ext cx="1600200" cy="1447800"/>
          </a:xfrm>
          <a:prstGeom prst="wedgeRectCallout">
            <a:avLst/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aiandra GD" panose="020E0502030308020204" pitchFamily="34" charset="0"/>
              </a:rPr>
              <a:t>Charter of 1732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31812" y="4114800"/>
            <a:ext cx="1981200" cy="2027238"/>
          </a:xfrm>
          <a:prstGeom prst="wedgeRectCallout">
            <a:avLst>
              <a:gd name="adj1" fmla="val -13907"/>
              <a:gd name="adj2" fmla="val -70833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Feb 1733 </a:t>
            </a: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Savannah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284412" y="1828800"/>
            <a:ext cx="1600200" cy="1447800"/>
          </a:xfrm>
          <a:prstGeom prst="wedgeRectCallout">
            <a:avLst>
              <a:gd name="adj1" fmla="val -21411"/>
              <a:gd name="adj2" fmla="val 67604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aiandra GD" panose="020E0502030308020204" pitchFamily="34" charset="0"/>
              </a:rPr>
              <a:t>1742 </a:t>
            </a:r>
            <a:r>
              <a:rPr lang="en-US" sz="2400" dirty="0">
                <a:solidFill>
                  <a:schemeClr val="bg1"/>
                </a:solidFill>
                <a:latin typeface="Maiandra GD" panose="020E0502030308020204" pitchFamily="34" charset="0"/>
              </a:rPr>
              <a:t>War of Jenkin’s Ear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741612" y="4142222"/>
            <a:ext cx="2286000" cy="2165927"/>
          </a:xfrm>
          <a:prstGeom prst="wedgeRectCallout">
            <a:avLst>
              <a:gd name="adj1" fmla="val 19570"/>
              <a:gd name="adj2" fmla="val -68281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</a:rPr>
              <a:t>1752 </a:t>
            </a: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GA becomes a Royal Colony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203988" y="2671475"/>
            <a:ext cx="1676400" cy="762000"/>
          </a:xfrm>
          <a:prstGeom prst="wedgeRectCallout">
            <a:avLst>
              <a:gd name="adj1" fmla="val -20546"/>
              <a:gd name="adj2" fmla="val 71942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aiandra GD" panose="020E0502030308020204" pitchFamily="34" charset="0"/>
              </a:rPr>
              <a:t>1754 F&amp;I War Starts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5180012" y="4012771"/>
            <a:ext cx="2133600" cy="1473629"/>
          </a:xfrm>
          <a:prstGeom prst="wedgeRectCallout">
            <a:avLst>
              <a:gd name="adj1" fmla="val 21301"/>
              <a:gd name="adj2" fmla="val -70195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1763 F&amp;I War Ends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018212" y="1752600"/>
            <a:ext cx="1770206" cy="1496578"/>
          </a:xfrm>
          <a:prstGeom prst="wedgeRectCallout">
            <a:avLst>
              <a:gd name="adj1" fmla="val 34751"/>
              <a:gd name="adj2" fmla="val 77714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1764 Stamp Act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7542212" y="4114801"/>
            <a:ext cx="1600200" cy="1981200"/>
          </a:xfrm>
          <a:prstGeom prst="wedgeRectCallout">
            <a:avLst>
              <a:gd name="adj1" fmla="val -20690"/>
              <a:gd name="adj2" fmla="val -76463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1770 </a:t>
            </a:r>
            <a:r>
              <a:rPr lang="en-US" sz="2800" dirty="0">
                <a:solidFill>
                  <a:schemeClr val="bg1"/>
                </a:solidFill>
                <a:latin typeface="Maiandra GD" panose="020E0502030308020204" pitchFamily="34" charset="0"/>
              </a:rPr>
              <a:t>Boston Massacre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7923933" y="990600"/>
            <a:ext cx="1770206" cy="2163762"/>
          </a:xfrm>
          <a:prstGeom prst="wedgeRectCallout">
            <a:avLst>
              <a:gd name="adj1" fmla="val -17426"/>
              <a:gd name="adj2" fmla="val 73450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1770 Boston Tea Party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9523412" y="4326949"/>
            <a:ext cx="2362200" cy="2073851"/>
          </a:xfrm>
          <a:prstGeom prst="wedgeRectCallout">
            <a:avLst>
              <a:gd name="adj1" fmla="val -19908"/>
              <a:gd name="adj2" fmla="val -81043"/>
            </a:avLst>
          </a:prstGeom>
          <a:solidFill>
            <a:srgbClr val="99FF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</a:rPr>
              <a:t>1775 </a:t>
            </a:r>
            <a:r>
              <a:rPr lang="en-US" sz="2800" dirty="0">
                <a:solidFill>
                  <a:schemeClr val="bg1"/>
                </a:solidFill>
                <a:latin typeface="Maiandra GD" panose="020E0502030308020204" pitchFamily="34" charset="0"/>
              </a:rPr>
              <a:t>American Revolution Begins</a:t>
            </a:r>
          </a:p>
        </p:txBody>
      </p:sp>
    </p:spTree>
    <p:extLst>
      <p:ext uri="{BB962C8B-B14F-4D97-AF65-F5344CB8AC3E}">
        <p14:creationId xmlns:p14="http://schemas.microsoft.com/office/powerpoint/2010/main" val="27376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e and post french and indian war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4212" cy="69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French and Indian War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5" y="1600200"/>
            <a:ext cx="6001327" cy="464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Both sides claimed the Ohio River Valley area (more than 200,000 square miles)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The French built several forts in the area; many Indians sided with the French 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The Virginia governor sent Captain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George Washington</a:t>
            </a:r>
            <a:r>
              <a:rPr lang="en-US" sz="2800" dirty="0">
                <a:latin typeface="Maiandra GD" panose="020E0502030308020204" pitchFamily="34" charset="0"/>
              </a:rPr>
              <a:t> with soldiers to Fort Necessity (near today’s Pittsburgh); a battle erupted 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France was winning,,,</a:t>
            </a:r>
          </a:p>
        </p:txBody>
      </p:sp>
      <p:pic>
        <p:nvPicPr>
          <p:cNvPr id="2050" name="Picture 2" descr="Image result for french and indian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2065620"/>
            <a:ext cx="5865812" cy="41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French and Indian War: Aftermath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5" y="1600200"/>
            <a:ext cx="6077527" cy="464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Treaty of Paris set Georgia’s western boundary at the Mississippi River</a:t>
            </a:r>
          </a:p>
          <a:p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Proclamation of 1763</a:t>
            </a:r>
            <a:r>
              <a:rPr lang="en-US" sz="2800" dirty="0">
                <a:latin typeface="Maiandra GD" panose="020E0502030308020204" pitchFamily="34" charset="0"/>
              </a:rPr>
              <a:t> (King George III): Georgia’s southern boundary set at St. Mary’s River; Georgia colonists could not settle west of the Appalachian Mountains as the land was reserved for Native Americans.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Cherokee and Creek tribes gave up land claims north of Augusta and in the coastal region </a:t>
            </a:r>
          </a:p>
        </p:txBody>
      </p:sp>
      <p:pic>
        <p:nvPicPr>
          <p:cNvPr id="3074" name="Picture 2" descr="Image result for french and indian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3" y="1638300"/>
            <a:ext cx="6076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e and post french and indian war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" y="0"/>
            <a:ext cx="1210887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12188825" cy="12192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Exit Ticket:</a:t>
            </a:r>
            <a:b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</a:br>
            <a:r>
              <a:rPr lang="en-US" sz="6000" u="sng" dirty="0">
                <a:solidFill>
                  <a:srgbClr val="99FFCC"/>
                </a:solidFill>
                <a:latin typeface="Berlin Sans FB" panose="020E0602020502020306" pitchFamily="34" charset="0"/>
              </a:rPr>
              <a:t>French and Indian War: Aftermath</a:t>
            </a:r>
            <a:endParaRPr lang="en-US" sz="6000" dirty="0">
              <a:solidFill>
                <a:srgbClr val="99FFCC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5" y="1600200"/>
            <a:ext cx="12021127" cy="5105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Maiandra GD" panose="020E0502030308020204" pitchFamily="34" charset="0"/>
              </a:rPr>
              <a:t>What is the result of every war in history ever?!</a:t>
            </a:r>
          </a:p>
          <a:p>
            <a:r>
              <a:rPr lang="en-US" sz="4400" dirty="0">
                <a:latin typeface="Maiandra GD" panose="020E0502030308020204" pitchFamily="34" charset="0"/>
              </a:rPr>
              <a:t>Since Britain helped out the Americans, what do you think they are going to ask?</a:t>
            </a:r>
          </a:p>
          <a:p>
            <a:r>
              <a:rPr lang="en-US" sz="4400" dirty="0">
                <a:latin typeface="Maiandra GD" panose="020E0502030308020204" pitchFamily="34" charset="0"/>
              </a:rPr>
              <a:t>How is Britain going to get their money?</a:t>
            </a:r>
          </a:p>
          <a:p>
            <a:r>
              <a:rPr lang="en-US" sz="4400" dirty="0">
                <a:latin typeface="Maiandra GD" panose="020E0502030308020204" pitchFamily="34" charset="0"/>
              </a:rPr>
              <a:t>How do you think the colonists are going to react?</a:t>
            </a:r>
          </a:p>
        </p:txBody>
      </p:sp>
    </p:spTree>
    <p:extLst>
      <p:ext uri="{BB962C8B-B14F-4D97-AF65-F5344CB8AC3E}">
        <p14:creationId xmlns:p14="http://schemas.microsoft.com/office/powerpoint/2010/main" val="39648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1092</Words>
  <Application>Microsoft Office PowerPoint</Application>
  <PresentationFormat>Custom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Berlin Sans FB</vt:lpstr>
      <vt:lpstr>Consolas</vt:lpstr>
      <vt:lpstr>Corbel</vt:lpstr>
      <vt:lpstr>Maiandra GD</vt:lpstr>
      <vt:lpstr>Chalkboard 16x9</vt:lpstr>
      <vt:lpstr>Do you remember?</vt:lpstr>
      <vt:lpstr>French and Indian War</vt:lpstr>
      <vt:lpstr>PowerPoint Presentation</vt:lpstr>
      <vt:lpstr>Timeline</vt:lpstr>
      <vt:lpstr>PowerPoint Presentation</vt:lpstr>
      <vt:lpstr>French and Indian War</vt:lpstr>
      <vt:lpstr>French and Indian War: Aftermath</vt:lpstr>
      <vt:lpstr>PowerPoint Presentation</vt:lpstr>
      <vt:lpstr>Exit Ticket: French and Indian War: Aftermath</vt:lpstr>
      <vt:lpstr>Taxes Checkpoint</vt:lpstr>
      <vt:lpstr>Effects of the French and Indian War 1754-1763</vt:lpstr>
      <vt:lpstr>PowerPoint Presentation</vt:lpstr>
      <vt:lpstr>Sons of Liberty/Liberty Boys (1765)</vt:lpstr>
      <vt:lpstr>Taxation/Representation in Parliament 1765-1776</vt:lpstr>
      <vt:lpstr>Boston Massacre 3.5.1770</vt:lpstr>
      <vt:lpstr>PowerPoint Presentation</vt:lpstr>
      <vt:lpstr>Boston Tea Party 12.16.1773</vt:lpstr>
      <vt:lpstr>PowerPoint Presentation</vt:lpstr>
      <vt:lpstr>Boston Tea Party</vt:lpstr>
      <vt:lpstr>Intolerable Acts 1774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2016-07-23T23:13:25Z</dcterms:created>
  <dcterms:modified xsi:type="dcterms:W3CDTF">2019-09-17T17:41:21Z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