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5"/>
  </p:notesMasterIdLst>
  <p:handoutMasterIdLst>
    <p:handoutMasterId r:id="rId16"/>
  </p:handoutMasterIdLst>
  <p:sldIdLst>
    <p:sldId id="648" r:id="rId3"/>
    <p:sldId id="602" r:id="rId4"/>
    <p:sldId id="603" r:id="rId5"/>
    <p:sldId id="604" r:id="rId6"/>
    <p:sldId id="605" r:id="rId7"/>
    <p:sldId id="606" r:id="rId8"/>
    <p:sldId id="607" r:id="rId9"/>
    <p:sldId id="608" r:id="rId10"/>
    <p:sldId id="614" r:id="rId11"/>
    <p:sldId id="622" r:id="rId12"/>
    <p:sldId id="624" r:id="rId13"/>
    <p:sldId id="633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91CBF2"/>
    <a:srgbClr val="6699FF"/>
    <a:srgbClr val="A0DC9C"/>
    <a:srgbClr val="076925"/>
    <a:srgbClr val="627094"/>
    <a:srgbClr val="05C5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5274" autoAdjust="0"/>
  </p:normalViewPr>
  <p:slideViewPr>
    <p:cSldViewPr>
      <p:cViewPr varScale="1">
        <p:scale>
          <a:sx n="67" d="100"/>
          <a:sy n="67" d="100"/>
        </p:scale>
        <p:origin x="568" y="64"/>
      </p:cViewPr>
      <p:guideLst>
        <p:guide pos="383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10/1/2019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10/1/2019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10/1/2019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10/1/2019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10/1/2019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10/1/2019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10/1/2019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10/1/2019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10/1/2019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10/1/2019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10/1/2019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10/1/2019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10/1/2019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8991600" cy="1020762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solidFill>
                  <a:srgbClr val="99FFCC"/>
                </a:solidFill>
                <a:latin typeface="Berlin Sans FB" panose="020E0602020502020306" pitchFamily="34" charset="0"/>
              </a:rPr>
              <a:t>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12" y="1676400"/>
            <a:ext cx="11734800" cy="5172364"/>
          </a:xfrm>
          <a:ln w="38100">
            <a:noFill/>
          </a:ln>
        </p:spPr>
        <p:txBody>
          <a:bodyPr>
            <a:noAutofit/>
          </a:bodyPr>
          <a:lstStyle/>
          <a:p>
            <a:pPr lvl="0"/>
            <a:r>
              <a:rPr lang="en-US" sz="3200" dirty="0"/>
              <a:t>Keep everything organized in your binder. These will be checked.</a:t>
            </a:r>
          </a:p>
          <a:p>
            <a:pPr lvl="1"/>
            <a:r>
              <a:rPr lang="en-US" sz="3200" dirty="0"/>
              <a:t>5 </a:t>
            </a:r>
            <a:r>
              <a:rPr lang="en-US" sz="3200" dirty="0" err="1"/>
              <a:t>OneSheets</a:t>
            </a:r>
            <a:endParaRPr lang="en-US" sz="3200" dirty="0"/>
          </a:p>
          <a:p>
            <a:pPr lvl="1"/>
            <a:r>
              <a:rPr lang="en-US" sz="3200" dirty="0"/>
              <a:t>4 background info sheets</a:t>
            </a:r>
          </a:p>
          <a:p>
            <a:pPr lvl="1"/>
            <a:r>
              <a:rPr lang="en-US" sz="3200" dirty="0"/>
              <a:t>Standards Journal Part 1</a:t>
            </a:r>
          </a:p>
          <a:p>
            <a:pPr lvl="0"/>
            <a:r>
              <a:rPr lang="en-US" sz="3200" dirty="0"/>
              <a:t>Once you enter my classroom doors, you are NOT allowed to leave.</a:t>
            </a:r>
          </a:p>
          <a:p>
            <a:pPr lvl="1"/>
            <a:r>
              <a:rPr lang="en-US" sz="2800" dirty="0"/>
              <a:t>Same rule since the beg of the year</a:t>
            </a:r>
          </a:p>
          <a:p>
            <a:pPr lvl="1"/>
            <a:r>
              <a:rPr lang="en-US" sz="2800" dirty="0">
                <a:solidFill>
                  <a:srgbClr val="FFFF00"/>
                </a:solidFill>
              </a:rPr>
              <a:t>You are taking advantage of my kindness with restroom breaks</a:t>
            </a:r>
          </a:p>
          <a:p>
            <a:pPr lvl="1"/>
            <a:r>
              <a:rPr lang="en-US" sz="2800" dirty="0"/>
              <a:t>Restrooms are 100% NOT allowed during seminar/lectures</a:t>
            </a:r>
          </a:p>
          <a:p>
            <a:pPr lvl="1"/>
            <a:endParaRPr lang="en-US" sz="2800" dirty="0"/>
          </a:p>
          <a:p>
            <a:pPr lvl="0"/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32942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8991600" cy="1020762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solidFill>
                  <a:srgbClr val="99FFCC"/>
                </a:solidFill>
                <a:latin typeface="Berlin Sans FB" panose="020E0602020502020306" pitchFamily="34" charset="0"/>
              </a:rPr>
              <a:t>Central Gov’t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12" y="1514764"/>
            <a:ext cx="11734800" cy="5334000"/>
          </a:xfrm>
          <a:ln w="38100">
            <a:noFill/>
          </a:ln>
        </p:spPr>
        <p:txBody>
          <a:bodyPr>
            <a:noAutofit/>
          </a:bodyPr>
          <a:lstStyle/>
          <a:p>
            <a:pPr lvl="0"/>
            <a:r>
              <a:rPr lang="en-US" sz="5400" dirty="0"/>
              <a:t>What is a “central government?”</a:t>
            </a:r>
          </a:p>
          <a:p>
            <a:pPr lvl="0"/>
            <a:r>
              <a:rPr lang="en-US" sz="5400" dirty="0"/>
              <a:t>Does the AOC create a strong or weak “central government?”</a:t>
            </a:r>
          </a:p>
          <a:p>
            <a:pPr lvl="0"/>
            <a:r>
              <a:rPr lang="en-US" sz="5400" dirty="0"/>
              <a:t>Why do you think the colonies created a WEAK central government?</a:t>
            </a:r>
          </a:p>
          <a:p>
            <a:pPr lvl="0"/>
            <a:endParaRPr lang="en-US" sz="23900" dirty="0"/>
          </a:p>
        </p:txBody>
      </p:sp>
    </p:spTree>
    <p:extLst>
      <p:ext uri="{BB962C8B-B14F-4D97-AF65-F5344CB8AC3E}">
        <p14:creationId xmlns:p14="http://schemas.microsoft.com/office/powerpoint/2010/main" val="139739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274638"/>
            <a:ext cx="11582400" cy="1020762"/>
          </a:xfrm>
        </p:spPr>
        <p:txBody>
          <a:bodyPr>
            <a:noAutofit/>
          </a:bodyPr>
          <a:lstStyle/>
          <a:p>
            <a:pPr algn="ctr"/>
            <a:r>
              <a:rPr lang="en-US" sz="7200" dirty="0">
                <a:solidFill>
                  <a:srgbClr val="99FFCC"/>
                </a:solidFill>
                <a:latin typeface="Berlin Sans FB" panose="020E0602020502020306" pitchFamily="34" charset="0"/>
              </a:rPr>
              <a:t>2</a:t>
            </a:r>
            <a:r>
              <a:rPr lang="en-US" sz="7200" baseline="30000" dirty="0">
                <a:solidFill>
                  <a:srgbClr val="99FFCC"/>
                </a:solidFill>
                <a:latin typeface="Berlin Sans FB" panose="020E0602020502020306" pitchFamily="34" charset="0"/>
              </a:rPr>
              <a:t>nd</a:t>
            </a:r>
            <a:r>
              <a:rPr lang="en-US" sz="7200" dirty="0">
                <a:solidFill>
                  <a:srgbClr val="99FFCC"/>
                </a:solidFill>
                <a:latin typeface="Berlin Sans FB" panose="020E0602020502020306" pitchFamily="34" charset="0"/>
              </a:rPr>
              <a:t> Constitutional Convention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8515" y="1676400"/>
            <a:ext cx="5417127" cy="4876800"/>
          </a:xfrm>
          <a:ln w="38100">
            <a:noFill/>
          </a:ln>
        </p:spPr>
        <p:txBody>
          <a:bodyPr>
            <a:noAutofit/>
          </a:bodyPr>
          <a:lstStyle/>
          <a:p>
            <a:pPr lvl="0"/>
            <a:r>
              <a:rPr lang="en-US" sz="2800" dirty="0">
                <a:latin typeface="Century Gothic" panose="020B0502020202020204" pitchFamily="34" charset="0"/>
              </a:rPr>
              <a:t>What was written during the 1</a:t>
            </a:r>
            <a:r>
              <a:rPr lang="en-US" sz="2800" baseline="30000" dirty="0">
                <a:latin typeface="Century Gothic" panose="020B0502020202020204" pitchFamily="34" charset="0"/>
              </a:rPr>
              <a:t>st</a:t>
            </a:r>
            <a:r>
              <a:rPr lang="en-US" sz="2800" dirty="0">
                <a:latin typeface="Century Gothic" panose="020B0502020202020204" pitchFamily="34" charset="0"/>
              </a:rPr>
              <a:t> Constitutional Convention?</a:t>
            </a:r>
          </a:p>
          <a:p>
            <a:pPr lvl="0"/>
            <a:r>
              <a:rPr lang="en-US" sz="2800" dirty="0">
                <a:latin typeface="Century Gothic" panose="020B0502020202020204" pitchFamily="34" charset="0"/>
              </a:rPr>
              <a:t>The 2</a:t>
            </a:r>
            <a:r>
              <a:rPr lang="en-US" sz="2800" baseline="30000" dirty="0">
                <a:latin typeface="Century Gothic" panose="020B0502020202020204" pitchFamily="34" charset="0"/>
              </a:rPr>
              <a:t>nd</a:t>
            </a:r>
            <a:r>
              <a:rPr lang="en-US" sz="2800" dirty="0">
                <a:latin typeface="Century Gothic" panose="020B0502020202020204" pitchFamily="34" charset="0"/>
              </a:rPr>
              <a:t> Constitutional Convention was called due to the AOC being extremely weak and ineffective</a:t>
            </a:r>
          </a:p>
          <a:p>
            <a:r>
              <a:rPr lang="en-US" altLang="en-US" sz="2800" dirty="0">
                <a:latin typeface="Century Gothic" panose="020B0502020202020204" pitchFamily="34" charset="0"/>
              </a:rPr>
              <a:t>1787 - Philadelphia</a:t>
            </a:r>
          </a:p>
          <a:p>
            <a:r>
              <a:rPr lang="en-US" altLang="en-US" sz="2800" dirty="0">
                <a:latin typeface="Century Gothic" panose="020B0502020202020204" pitchFamily="34" charset="0"/>
              </a:rPr>
              <a:t>Only RI didn’t attend</a:t>
            </a:r>
          </a:p>
          <a:p>
            <a:r>
              <a:rPr lang="en-US" altLang="en-US" sz="2800" dirty="0">
                <a:latin typeface="Century Gothic" panose="020B0502020202020204" pitchFamily="34" charset="0"/>
              </a:rPr>
              <a:t>55 Delegates attended</a:t>
            </a:r>
          </a:p>
        </p:txBody>
      </p:sp>
      <p:pic>
        <p:nvPicPr>
          <p:cNvPr id="6" name="Picture 5" descr="cons1787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5479273" y="2590800"/>
            <a:ext cx="6709552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49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274638"/>
            <a:ext cx="11582400" cy="1020762"/>
          </a:xfrm>
        </p:spPr>
        <p:txBody>
          <a:bodyPr>
            <a:noAutofit/>
          </a:bodyPr>
          <a:lstStyle/>
          <a:p>
            <a:pPr algn="ctr"/>
            <a:r>
              <a:rPr lang="en-US" sz="7200" dirty="0">
                <a:solidFill>
                  <a:srgbClr val="99FFCC"/>
                </a:solidFill>
                <a:latin typeface="Berlin Sans FB" panose="020E0602020502020306" pitchFamily="34" charset="0"/>
              </a:rPr>
              <a:t>Leaders of the Convention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8515" y="1676400"/>
            <a:ext cx="5645727" cy="4876800"/>
          </a:xfrm>
          <a:ln w="38100">
            <a:noFill/>
          </a:ln>
        </p:spPr>
        <p:txBody>
          <a:bodyPr>
            <a:noAutofit/>
          </a:bodyPr>
          <a:lstStyle/>
          <a:p>
            <a:r>
              <a:rPr lang="en-US" altLang="en-US" sz="3200" dirty="0"/>
              <a:t>George Washington was asked to preside (lead) over the convention.</a:t>
            </a:r>
          </a:p>
          <a:p>
            <a:r>
              <a:rPr lang="en-US" altLang="en-US" sz="3200" dirty="0"/>
              <a:t>James Madison kept notes of the discussions and is often called “The Father of the Constitution.”</a:t>
            </a:r>
          </a:p>
          <a:p>
            <a:r>
              <a:rPr lang="en-US" altLang="en-US" sz="3200" dirty="0"/>
              <a:t>The men who wrote the Constitution are called the “Founding Fathers.”</a:t>
            </a:r>
          </a:p>
        </p:txBody>
      </p:sp>
      <p:pic>
        <p:nvPicPr>
          <p:cNvPr id="1026" name="Picture 2" descr="Image result for george washington constitutional conven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333" y="1295400"/>
            <a:ext cx="31264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james madison constitutional conven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212" y="2581623"/>
            <a:ext cx="3497407" cy="427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how george washington really looked">
            <a:extLst>
              <a:ext uri="{FF2B5EF4-FFF2-40B4-BE49-F238E27FC236}">
                <a16:creationId xmlns:a16="http://schemas.microsoft.com/office/drawing/2014/main" id="{2AEA724E-EF15-4186-A3EE-C8E4211B4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958" y="2074863"/>
            <a:ext cx="3087913" cy="379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90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274638"/>
            <a:ext cx="11582400" cy="1020762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99FFCC"/>
                </a:solidFill>
                <a:latin typeface="Berlin Sans FB" panose="020E0602020502020306" pitchFamily="34" charset="0"/>
              </a:rPr>
              <a:t>War is over, now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77788" y="1143000"/>
            <a:ext cx="5823408" cy="4876800"/>
          </a:xfrm>
          <a:ln w="38100">
            <a:noFill/>
          </a:ln>
        </p:spPr>
        <p:txBody>
          <a:bodyPr>
            <a:noAutofit/>
          </a:bodyPr>
          <a:lstStyle/>
          <a:p>
            <a:pPr lvl="0"/>
            <a:r>
              <a:rPr lang="en-US" sz="2800" dirty="0"/>
              <a:t>With the formal ratification of the Treaty of Paris 1783, the United States became not an idea or a statement, but a </a:t>
            </a:r>
            <a:r>
              <a:rPr lang="en-US" sz="3600" u="sng" dirty="0"/>
              <a:t>reality</a:t>
            </a:r>
          </a:p>
          <a:p>
            <a:pPr lvl="0"/>
            <a:r>
              <a:rPr lang="en-US" sz="2800" dirty="0"/>
              <a:t>This reality came with a set of challenges that the founding generation had to face</a:t>
            </a:r>
          </a:p>
          <a:p>
            <a:r>
              <a:rPr lang="en-US" sz="2800" dirty="0"/>
              <a:t>In this process the founders often differed on the philosophy and approach, but ultimately compromised on what would be best for a young, infant nation to survive in a very hostile world</a:t>
            </a:r>
            <a:endParaRPr lang="en-US" sz="3200" dirty="0"/>
          </a:p>
        </p:txBody>
      </p:sp>
      <p:pic>
        <p:nvPicPr>
          <p:cNvPr id="1026" name="Picture 2" descr="Image result for us after revolutionary war ma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6" t="8902" r="6743" b="6174"/>
          <a:stretch/>
        </p:blipFill>
        <p:spPr bwMode="auto">
          <a:xfrm>
            <a:off x="5525673" y="1828800"/>
            <a:ext cx="6436139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16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274638"/>
            <a:ext cx="11582400" cy="1020762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solidFill>
                  <a:srgbClr val="99FFCC"/>
                </a:solidFill>
                <a:latin typeface="Berlin Sans FB" panose="020E0602020502020306" pitchFamily="34" charset="0"/>
              </a:rPr>
              <a:t>Major Challenges of Americans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6170612" cy="4876800"/>
          </a:xfrm>
          <a:ln w="38100">
            <a:noFill/>
          </a:ln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4000" dirty="0"/>
              <a:t>Land and Westward expansion </a:t>
            </a:r>
          </a:p>
          <a:p>
            <a:pPr lvl="1"/>
            <a:r>
              <a:rPr lang="en-US" sz="3600" dirty="0"/>
              <a:t>Needed to be fair and orderly</a:t>
            </a:r>
          </a:p>
          <a:p>
            <a:pPr lvl="1"/>
            <a:r>
              <a:rPr lang="en-US" sz="3600" dirty="0"/>
              <a:t>Needed to formulate an Indian policy to prevent future conflicts</a:t>
            </a:r>
          </a:p>
          <a:p>
            <a:pPr lvl="1"/>
            <a:r>
              <a:rPr lang="en-US" sz="3600" dirty="0"/>
              <a:t>Needed to address continued British presence and Spanish sanctions </a:t>
            </a:r>
          </a:p>
        </p:txBody>
      </p:sp>
      <p:pic>
        <p:nvPicPr>
          <p:cNvPr id="2050" name="Picture 2" descr="Image result for northwest ordin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2" y="1524000"/>
            <a:ext cx="63627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69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274638"/>
            <a:ext cx="11582400" cy="1020762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solidFill>
                  <a:srgbClr val="99FFCC"/>
                </a:solidFill>
                <a:latin typeface="Berlin Sans FB" panose="020E0602020502020306" pitchFamily="34" charset="0"/>
              </a:rPr>
              <a:t>Major Challenges of Americans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514600"/>
            <a:ext cx="4799012" cy="3886200"/>
          </a:xfrm>
          <a:ln w="38100">
            <a:noFill/>
          </a:ln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4400" dirty="0"/>
              <a:t>2.  Large war debt and how to pay it </a:t>
            </a:r>
          </a:p>
          <a:p>
            <a:pPr lvl="1"/>
            <a:r>
              <a:rPr lang="en-US" sz="4000" dirty="0"/>
              <a:t>Ask the states</a:t>
            </a:r>
          </a:p>
          <a:p>
            <a:pPr lvl="1"/>
            <a:r>
              <a:rPr lang="en-US" sz="4000" dirty="0"/>
              <a:t>Sell western land</a:t>
            </a:r>
          </a:p>
        </p:txBody>
      </p:sp>
      <p:pic>
        <p:nvPicPr>
          <p:cNvPr id="3074" name="Picture 2" descr="Image result for large war debt after r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9" y="1781476"/>
            <a:ext cx="7408091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14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274638"/>
            <a:ext cx="11582400" cy="1020762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solidFill>
                  <a:srgbClr val="99FFCC"/>
                </a:solidFill>
                <a:latin typeface="Berlin Sans FB" panose="020E0602020502020306" pitchFamily="34" charset="0"/>
              </a:rPr>
              <a:t>Major Challenges of Americans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12" y="1524000"/>
            <a:ext cx="5561012" cy="4800600"/>
          </a:xfrm>
          <a:ln w="38100">
            <a:noFill/>
          </a:ln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600" dirty="0"/>
              <a:t>3.  Threats from Britain and Spain</a:t>
            </a:r>
          </a:p>
          <a:p>
            <a:pPr lvl="1"/>
            <a:r>
              <a:rPr lang="en-US" sz="3200" dirty="0"/>
              <a:t>Britain maintained an army and Forts in the Northwest</a:t>
            </a:r>
          </a:p>
          <a:p>
            <a:pPr lvl="1"/>
            <a:r>
              <a:rPr lang="en-US" sz="3200" dirty="0"/>
              <a:t>Britain imposed tariffs and blockades on American goods and shipping</a:t>
            </a:r>
          </a:p>
          <a:p>
            <a:pPr lvl="1"/>
            <a:r>
              <a:rPr lang="en-US" sz="3200" dirty="0"/>
              <a:t>Spain closed lower Mississippi and the port of New Orleans to American goods and shipping</a:t>
            </a:r>
          </a:p>
        </p:txBody>
      </p:sp>
      <p:pic>
        <p:nvPicPr>
          <p:cNvPr id="4098" name="Picture 2" descr="Image result for britain in north after american revolu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45" b="19835"/>
          <a:stretch/>
        </p:blipFill>
        <p:spPr bwMode="auto">
          <a:xfrm>
            <a:off x="5561012" y="1709181"/>
            <a:ext cx="6505954" cy="443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83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274638"/>
            <a:ext cx="11582400" cy="1020762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solidFill>
                  <a:srgbClr val="99FFCC"/>
                </a:solidFill>
                <a:latin typeface="Berlin Sans FB" panose="020E0602020502020306" pitchFamily="34" charset="0"/>
              </a:rPr>
              <a:t>Major Challenges of Americans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12" y="1524000"/>
            <a:ext cx="5561012" cy="4800600"/>
          </a:xfrm>
          <a:ln w="38100">
            <a:noFill/>
          </a:ln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4000" dirty="0"/>
              <a:t>4.  Diminishing economy</a:t>
            </a:r>
          </a:p>
          <a:p>
            <a:pPr lvl="2"/>
            <a:r>
              <a:rPr lang="en-US" sz="3200" dirty="0"/>
              <a:t>The states made their own trade regulations</a:t>
            </a:r>
          </a:p>
          <a:p>
            <a:pPr lvl="2"/>
            <a:r>
              <a:rPr lang="en-US" sz="3200" dirty="0"/>
              <a:t>The states began printing their own money causing inflation</a:t>
            </a:r>
          </a:p>
          <a:p>
            <a:pPr lvl="1"/>
            <a:r>
              <a:rPr lang="en-US" sz="3600" dirty="0"/>
              <a:t>Inflation and unregulated economic activity cause an economic depression</a:t>
            </a:r>
            <a:endParaRPr lang="en-US" sz="8000" dirty="0"/>
          </a:p>
        </p:txBody>
      </p:sp>
      <p:pic>
        <p:nvPicPr>
          <p:cNvPr id="5122" name="Picture 2" descr="Image result for economy after revolutionary 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859" y="1600200"/>
            <a:ext cx="627529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27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991600" cy="1020762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solidFill>
                  <a:srgbClr val="99FFCC"/>
                </a:solidFill>
                <a:latin typeface="Berlin Sans FB" panose="020E0602020502020306" pitchFamily="34" charset="0"/>
              </a:rPr>
              <a:t>Articles of Confederation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12" y="1524000"/>
            <a:ext cx="5561012" cy="4800600"/>
          </a:xfrm>
          <a:ln w="38100">
            <a:noFill/>
          </a:ln>
        </p:spPr>
        <p:txBody>
          <a:bodyPr>
            <a:noAutofit/>
          </a:bodyPr>
          <a:lstStyle/>
          <a:p>
            <a:pPr lvl="0"/>
            <a:r>
              <a:rPr lang="en-US" sz="3200" dirty="0"/>
              <a:t>Each state created it’s </a:t>
            </a:r>
            <a:r>
              <a:rPr lang="en-US" sz="3600" dirty="0"/>
              <a:t>own</a:t>
            </a:r>
            <a:r>
              <a:rPr lang="en-US" sz="3200" dirty="0"/>
              <a:t> government</a:t>
            </a:r>
          </a:p>
          <a:p>
            <a:pPr lvl="0"/>
            <a:r>
              <a:rPr lang="en-US" sz="3200" dirty="0"/>
              <a:t>Republic:  people elect reps to govern on their behalf</a:t>
            </a:r>
          </a:p>
          <a:p>
            <a:pPr lvl="0"/>
            <a:r>
              <a:rPr lang="en-US" sz="3200" dirty="0"/>
              <a:t>1</a:t>
            </a:r>
            <a:r>
              <a:rPr lang="en-US" sz="3200" baseline="30000" dirty="0"/>
              <a:t>st</a:t>
            </a:r>
            <a:r>
              <a:rPr lang="en-US" sz="3200" dirty="0"/>
              <a:t> document that created a central government in the newly independent states (1</a:t>
            </a:r>
            <a:r>
              <a:rPr lang="en-US" sz="3200" baseline="30000" dirty="0"/>
              <a:t>st</a:t>
            </a:r>
            <a:r>
              <a:rPr lang="en-US" sz="3200" dirty="0"/>
              <a:t> written constitution)</a:t>
            </a:r>
          </a:p>
          <a:p>
            <a:r>
              <a:rPr lang="en-US" sz="3200" dirty="0"/>
              <a:t>Written by John Dickinson</a:t>
            </a:r>
            <a:endParaRPr lang="en-US" sz="9600" dirty="0"/>
          </a:p>
        </p:txBody>
      </p:sp>
      <p:pic>
        <p:nvPicPr>
          <p:cNvPr id="6146" name="Picture 2" descr="Image result for articles of confede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381000"/>
            <a:ext cx="31337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articles of confede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4" y="3581400"/>
            <a:ext cx="4249738" cy="319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51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04800"/>
            <a:ext cx="12188825" cy="1020762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solidFill>
                  <a:srgbClr val="99FFCC"/>
                </a:solidFill>
                <a:latin typeface="Berlin Sans FB" panose="020E0602020502020306" pitchFamily="34" charset="0"/>
              </a:rPr>
              <a:t>Articles of Confederation: </a:t>
            </a:r>
            <a:r>
              <a:rPr lang="en-US" sz="5400" dirty="0">
                <a:solidFill>
                  <a:srgbClr val="99FFCC"/>
                </a:solidFill>
                <a:latin typeface="Berlin Sans FB" panose="020E0602020502020306" pitchFamily="34" charset="0"/>
              </a:rPr>
              <a:t>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12" y="1524000"/>
            <a:ext cx="5867400" cy="4800600"/>
          </a:xfrm>
          <a:ln w="38100">
            <a:noFill/>
          </a:ln>
        </p:spPr>
        <p:txBody>
          <a:bodyPr>
            <a:noAutofit/>
          </a:bodyPr>
          <a:lstStyle/>
          <a:p>
            <a:pPr lvl="0"/>
            <a:r>
              <a:rPr lang="en-US" sz="4000" dirty="0"/>
              <a:t>The new national Confederation Congress had the power to </a:t>
            </a:r>
          </a:p>
          <a:p>
            <a:pPr lvl="1"/>
            <a:r>
              <a:rPr lang="en-US" sz="3600" dirty="0"/>
              <a:t>Wage war  </a:t>
            </a:r>
          </a:p>
          <a:p>
            <a:pPr lvl="1"/>
            <a:r>
              <a:rPr lang="en-US" sz="3600" dirty="0"/>
              <a:t>declare peace</a:t>
            </a:r>
          </a:p>
          <a:p>
            <a:pPr lvl="1"/>
            <a:r>
              <a:rPr lang="en-US" sz="3600" dirty="0"/>
              <a:t>Coin money</a:t>
            </a:r>
          </a:p>
          <a:p>
            <a:pPr lvl="1"/>
            <a:r>
              <a:rPr lang="en-US" sz="3600" dirty="0"/>
              <a:t>conduct foreign affairs</a:t>
            </a:r>
            <a:endParaRPr lang="en-US" sz="42500" dirty="0"/>
          </a:p>
        </p:txBody>
      </p:sp>
      <p:pic>
        <p:nvPicPr>
          <p:cNvPr id="7170" name="Picture 2" descr="Articles of Confederation - Alexander Hamilton, James Wilson, James Mad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2" y="1792221"/>
            <a:ext cx="6207983" cy="47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23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8991600" cy="1020762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solidFill>
                  <a:srgbClr val="99FFCC"/>
                </a:solidFill>
                <a:latin typeface="Berlin Sans FB" panose="020E0602020502020306" pitchFamily="34" charset="0"/>
              </a:rPr>
              <a:t>WEAKNESSES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12" y="1514764"/>
            <a:ext cx="11734800" cy="5334000"/>
          </a:xfrm>
          <a:ln w="38100">
            <a:noFill/>
          </a:ln>
        </p:spPr>
        <p:txBody>
          <a:bodyPr>
            <a:noAutofit/>
          </a:bodyPr>
          <a:lstStyle/>
          <a:p>
            <a:pPr lvl="0"/>
            <a:r>
              <a:rPr lang="en-US" sz="4400" dirty="0"/>
              <a:t>Cannot collect taxes or regulate trade</a:t>
            </a:r>
          </a:p>
          <a:p>
            <a:pPr lvl="0"/>
            <a:r>
              <a:rPr lang="en-US" sz="4400" dirty="0"/>
              <a:t>No judicial or executive branch</a:t>
            </a:r>
          </a:p>
          <a:p>
            <a:pPr lvl="0"/>
            <a:r>
              <a:rPr lang="en-US" sz="4400" dirty="0"/>
              <a:t>9 out of 13 states = change a law</a:t>
            </a:r>
          </a:p>
          <a:p>
            <a:pPr lvl="1"/>
            <a:r>
              <a:rPr lang="en-US" sz="4000" dirty="0"/>
              <a:t>All 13 had to agree to add a law</a:t>
            </a:r>
          </a:p>
          <a:p>
            <a:pPr lvl="1"/>
            <a:r>
              <a:rPr lang="en-US" sz="4000" dirty="0"/>
              <a:t>Only 1 vote per state</a:t>
            </a:r>
          </a:p>
          <a:p>
            <a:pPr lvl="0"/>
            <a:r>
              <a:rPr lang="en-US" sz="4400" dirty="0"/>
              <a:t>Cannot force states to use a single currency</a:t>
            </a:r>
          </a:p>
          <a:p>
            <a:pPr lvl="0"/>
            <a:r>
              <a:rPr lang="en-US" sz="4400" dirty="0"/>
              <a:t>Cannot draft an army</a:t>
            </a:r>
          </a:p>
          <a:p>
            <a:pPr lvl="0"/>
            <a:endParaRPr lang="en-US" sz="16600" dirty="0"/>
          </a:p>
        </p:txBody>
      </p:sp>
    </p:spTree>
    <p:extLst>
      <p:ext uri="{BB962C8B-B14F-4D97-AF65-F5344CB8AC3E}">
        <p14:creationId xmlns:p14="http://schemas.microsoft.com/office/powerpoint/2010/main" val="141455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0</TotalTime>
  <Words>496</Words>
  <Application>Microsoft Office PowerPoint</Application>
  <PresentationFormat>Custom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Berlin Sans FB</vt:lpstr>
      <vt:lpstr>Century Gothic</vt:lpstr>
      <vt:lpstr>Consolas</vt:lpstr>
      <vt:lpstr>Corbel</vt:lpstr>
      <vt:lpstr>Chalkboard 16x9</vt:lpstr>
      <vt:lpstr>Reminders</vt:lpstr>
      <vt:lpstr>War is over, now what?</vt:lpstr>
      <vt:lpstr>Major Challenges of Americans</vt:lpstr>
      <vt:lpstr>Major Challenges of Americans</vt:lpstr>
      <vt:lpstr>Major Challenges of Americans</vt:lpstr>
      <vt:lpstr>Major Challenges of Americans</vt:lpstr>
      <vt:lpstr>Articles of Confederation</vt:lpstr>
      <vt:lpstr>Articles of Confederation: strengths</vt:lpstr>
      <vt:lpstr>WEAKNESSES</vt:lpstr>
      <vt:lpstr>Central Gov’t</vt:lpstr>
      <vt:lpstr>2nd Constitutional Convention</vt:lpstr>
      <vt:lpstr>Leaders of the Convention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2016-07-23T23:13:25Z</dcterms:created>
  <dcterms:modified xsi:type="dcterms:W3CDTF">2019-10-01T12:45:12Z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