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4"/>
    <p:sldMasterId id="2147483684" r:id="rId5"/>
  </p:sldMasterIdLst>
  <p:notesMasterIdLst>
    <p:notesMasterId r:id="rId13"/>
  </p:notesMasterIdLst>
  <p:handoutMasterIdLst>
    <p:handoutMasterId r:id="rId14"/>
  </p:handoutMasterIdLst>
  <p:sldIdLst>
    <p:sldId id="544" r:id="rId6"/>
    <p:sldId id="587" r:id="rId7"/>
    <p:sldId id="584" r:id="rId8"/>
    <p:sldId id="585" r:id="rId9"/>
    <p:sldId id="586" r:id="rId10"/>
    <p:sldId id="588" r:id="rId11"/>
    <p:sldId id="592" r:id="rId1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2212"/>
    <a:srgbClr val="445D31"/>
    <a:srgbClr val="A6B727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74" autoAdjust="0"/>
  </p:normalViewPr>
  <p:slideViewPr>
    <p:cSldViewPr>
      <p:cViewPr varScale="1">
        <p:scale>
          <a:sx n="67" d="100"/>
          <a:sy n="67" d="100"/>
        </p:scale>
        <p:origin x="644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9/17/2019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9/17/2019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691" y="882376"/>
            <a:ext cx="9964364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198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085" y="3869635"/>
            <a:ext cx="8765577" cy="1388165"/>
          </a:xfrm>
        </p:spPr>
        <p:txBody>
          <a:bodyPr>
            <a:normAutofit/>
          </a:bodyPr>
          <a:lstStyle>
            <a:lvl1pPr marL="0" indent="0" algn="ctr">
              <a:buNone/>
              <a:defRPr sz="2199">
                <a:solidFill>
                  <a:srgbClr val="FFFFFF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145" y="3733800"/>
            <a:ext cx="82274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5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762000"/>
            <a:ext cx="232349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702" y="762000"/>
            <a:ext cx="742756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A0809C-9905-4A6E-9B22-1F5813758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4CA22C-3C53-4E4D-92EE-6117EACA0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7F7CEE-79BA-4E34-B095-D4626B3EEB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8869-BEA7-43B3-9904-842846125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68144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CCCDF8-2C2A-46CA-B3CF-A70FF514E6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45518E-F113-46ED-B927-953A5F779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9DFFCE-A473-4D65-A999-A2EDEF9AB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8C508-4138-45C4-8D39-61099C16F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372348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3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4"/>
            <a:ext cx="10512862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E1D126-EC30-4E2C-BD11-BDFC210C2C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F84C6B-E476-42E0-B70A-C884D6C5D0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924138-69F6-4E15-9ADA-C91F7CA64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864B-E17A-4974-8B64-465A05CD6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36491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868" y="1828800"/>
            <a:ext cx="5078677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692" y="1828800"/>
            <a:ext cx="5078677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B5B0F2-928B-4786-9AA6-7D0C4630A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67EF90-C56F-416F-A194-9149AC98B6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C8D6E3-17DA-43A2-ACC4-D6889D1AE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F6D8-0544-467B-BA94-9FE494C93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252787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8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99" y="1681163"/>
            <a:ext cx="51569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99" y="2505075"/>
            <a:ext cx="515697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23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236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F2B36F-F2BB-4C2D-A578-B4E96B686E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3BFD36-2111-4C54-B753-8353D17B4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726E07-8D00-4277-A05F-00DD6F5BBF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FCF33-1D01-4FC4-A9C1-F77C5E21B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63126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068BD8-96F7-450A-82A8-20704E3F5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156EEA-57B9-4F98-B811-40C09FB38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0ED59A-09FF-40E3-834C-D089E899B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1B20-F191-4554-B74D-87FCACCB6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408929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DF52C9-09A9-41F7-A9FA-615A8C8D8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DBBDE0-2EAB-40E3-8856-CF533E741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F5483D-99B4-411A-92B6-FB8DD7778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5B4B5-1BEB-46FB-8E5B-6A6F17A63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879988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D23331-C169-4874-9FB9-22C99DEDDE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39CE8B-4978-4D9F-BB12-023E17215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9810CC-D19B-41D1-92DE-DC8D4C1ACC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620E-2951-44FE-8799-02F1EFBCB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350299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9EDF91-F1BC-459D-B6C3-F7103FF36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4AA5-E8C8-497A-B169-22DB40274F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8FBC07-B28B-4EDA-AB54-85082137E1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BBB08-CD90-4903-A919-16A7594DD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454578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728EC8-B372-4825-BA3C-EA5DF6A1D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1498F7-04A2-4E10-B32F-5EE5ECE1F8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EA7CA4-6E1F-4A18-89DA-FE8E1E7A1A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2F75B-B924-48F8-BAB8-398CA0E03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647501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2964" y="609600"/>
            <a:ext cx="2691699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868" y="609600"/>
            <a:ext cx="7871949" cy="5334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D591C4-5AED-4C56-812C-0EB80FD42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491A33-BF90-40DE-83E3-778207BAD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A99179-3625-4F74-B9FD-331545FEC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470BB-87F3-45EC-AA25-8D58B5D90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5989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136" y="1173575"/>
            <a:ext cx="9964364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198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483" y="4154520"/>
            <a:ext cx="876681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199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0684" y="4020408"/>
            <a:ext cx="82274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8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702" y="2057399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980" y="2057400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2" y="2001511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702" y="2721483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7540" y="1999032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7540" y="2719322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0635" y="1097280"/>
            <a:ext cx="5210723" cy="466344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1838" y="1069847"/>
            <a:ext cx="6097460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7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702" y="609600"/>
            <a:ext cx="9872948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3" y="2057400"/>
            <a:ext cx="98703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699" y="6223829"/>
            <a:ext cx="2328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8120" y="6223829"/>
            <a:ext cx="4716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101" y="6223829"/>
            <a:ext cx="1705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3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31" indent="-182825" algn="l" defTabSz="914126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199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999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799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C3E674-6EB1-4974-8A6C-B440D660F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162" y="609600"/>
            <a:ext cx="103605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9DE432-8CC1-4006-8E5F-90373B18F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7868" y="1828800"/>
            <a:ext cx="1036050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8C12F4-0B84-4F46-BEE9-76D9532900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162" y="6248400"/>
            <a:ext cx="25393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CE23F3-1D68-462B-B6DB-7C0811A2F5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5CA58E-5BE9-4AAB-AF95-C7E01AAF94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4" y="6248400"/>
            <a:ext cx="25393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3C82F75-442D-4F38-8B42-2CF7B2EE2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89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 Antiqua" panose="0204060205030503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 Antiqua" panose="0204060205030503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 Antiqua" panose="0204060205030503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 Antiqua" panose="0204060205030503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 Antiqua" panose="0204060205030503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 Antiqua" panose="0204060205030503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 Antiqua" panose="0204060205030503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 Antiqua" panose="020406020503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rgbClr val="66FF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rgbClr val="66FF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rgbClr val="66FF6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rgbClr val="66FF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rgbClr val="66FF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6033C54-130E-47B2-AED6-625156FB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93" y="175261"/>
            <a:ext cx="4394485" cy="1356360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>
                <a:latin typeface="Berlin Sans FB" panose="020E0602020502020306" pitchFamily="34" charset="0"/>
              </a:rPr>
              <a:t>American Revolution</a:t>
            </a:r>
            <a:endParaRPr lang="en-US" sz="3200" dirty="0">
              <a:latin typeface="Berlin Sans FB" panose="020E0602020502020306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4242FE5-C72F-4A84-8716-823E3186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8" y="243840"/>
            <a:ext cx="7325515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6895" y="1295400"/>
            <a:ext cx="4178717" cy="5257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Battle of Lexington and Concord April 1775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Maiandra GD" panose="020E0502030308020204" pitchFamily="34" charset="0"/>
              </a:rPr>
              <a:t>“Shot heard around the world”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Maiandra GD" panose="020E0502030308020204" pitchFamily="34" charset="0"/>
              </a:rPr>
              <a:t>No one knows who fired 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Maiandra GD" panose="020E0502030308020204" pitchFamily="34" charset="0"/>
              </a:rPr>
              <a:t>Minutemen versus Redcoats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Maiandra GD" panose="020E0502030308020204" pitchFamily="34" charset="0"/>
              </a:rPr>
              <a:t>Guerilla Warfare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Maiandra GD" panose="020E0502030308020204" pitchFamily="34" charset="0"/>
              </a:rPr>
              <a:t>Hiding </a:t>
            </a:r>
            <a:r>
              <a:rPr lang="en-US" sz="2000" dirty="0">
                <a:latin typeface="Maiandra GD" panose="020E0502030308020204" pitchFamily="34" charset="0"/>
                <a:sym typeface="Wingdings" panose="05000000000000000000" pitchFamily="2" charset="2"/>
              </a:rPr>
              <a:t> surprise attacks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Maiandra GD" panose="020E0502030308020204" pitchFamily="34" charset="0"/>
                <a:sym typeface="Wingdings" panose="05000000000000000000" pitchFamily="2" charset="2"/>
              </a:rPr>
              <a:t>British considered this unfair and cowardly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Maiandra GD" panose="020E0502030308020204" pitchFamily="34" charset="0"/>
                <a:sym typeface="Wingdings" panose="05000000000000000000" pitchFamily="2" charset="2"/>
              </a:rPr>
              <a:t>Who won is not important…the British now saw the colonists as a force to be reckoned with. The colonists were stronger than the British thought.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8CB9ED3-F084-4F4D-A18E-3FEB1520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9222938-EAF8-4DE0-8FA0-31B5109FC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506" y="744223"/>
            <a:ext cx="3421151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battles of lexington and conco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809" y="1544512"/>
            <a:ext cx="3120545" cy="15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B33B1F50-587A-4270-941C-3D03C3891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1959" y="744223"/>
            <a:ext cx="2790129" cy="20633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2310D42-418C-4ACE-BF95-D8FA7E02C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506" y="4087904"/>
            <a:ext cx="3421151" cy="20522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5ABCF05-8734-4C35-8112-28A5AC3F9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1959" y="2971541"/>
            <a:ext cx="2790128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battles of lexington and conc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1958" y="3638371"/>
            <a:ext cx="2479720" cy="183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8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mage result for declaration of independence carto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780" y="4324951"/>
            <a:ext cx="3126489" cy="22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john adams cartoo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5030220"/>
            <a:ext cx="1371600" cy="17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ben franklin carto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48" y="4818528"/>
            <a:ext cx="2616144" cy="188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thomas jefferson carto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63" y="4495800"/>
            <a:ext cx="1752600" cy="220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12188824" cy="1600200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latin typeface="Algerian" panose="04020705040A02060702" pitchFamily="82" charset="0"/>
              </a:rPr>
              <a:t>The Declaration of Independence</a:t>
            </a:r>
            <a:endParaRPr lang="en-US" sz="4000" u="sng" dirty="0">
              <a:solidFill>
                <a:schemeClr val="tx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13714" y="1295400"/>
            <a:ext cx="3051217" cy="3200400"/>
          </a:xfrm>
          <a:prstGeom prst="wedgeRoundRectCallout">
            <a:avLst>
              <a:gd name="adj1" fmla="val -6638"/>
              <a:gd name="adj2" fmla="val 62800"/>
              <a:gd name="adj3" fmla="val 16667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/>
              <a:t>Preamble</a:t>
            </a:r>
            <a:endParaRPr lang="en-US" sz="3600" b="1" u="sng" dirty="0"/>
          </a:p>
          <a:p>
            <a:pPr algn="ctr"/>
            <a:r>
              <a:rPr lang="en-US" sz="4000" dirty="0"/>
              <a:t>Why are the colonists writing this letter?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121116" y="1455820"/>
            <a:ext cx="3013117" cy="3165108"/>
          </a:xfrm>
          <a:prstGeom prst="wedgeRoundRectCallout">
            <a:avLst>
              <a:gd name="adj1" fmla="val 12171"/>
              <a:gd name="adj2" fmla="val 69247"/>
              <a:gd name="adj3" fmla="val 16667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/>
              <a:t>Natural Rights</a:t>
            </a:r>
          </a:p>
          <a:p>
            <a:pPr algn="ctr"/>
            <a:r>
              <a:rPr lang="en-US" sz="4000" dirty="0"/>
              <a:t>What all humans should have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90418" y="1438174"/>
            <a:ext cx="2936917" cy="3784334"/>
          </a:xfrm>
          <a:prstGeom prst="wedgeRoundRectCallout">
            <a:avLst>
              <a:gd name="adj1" fmla="val 5058"/>
              <a:gd name="adj2" fmla="val 55124"/>
              <a:gd name="adj3" fmla="val 16667"/>
            </a:avLst>
          </a:prstGeom>
          <a:solidFill>
            <a:srgbClr val="0033CC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/>
              <a:t>Grievances</a:t>
            </a:r>
          </a:p>
          <a:p>
            <a:pPr algn="ctr"/>
            <a:r>
              <a:rPr lang="en-US" sz="4000" dirty="0"/>
              <a:t>List of complaints about the King of England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973051" y="1676400"/>
            <a:ext cx="3204560" cy="2438400"/>
          </a:xfrm>
          <a:prstGeom prst="wedgeRoundRectCallout">
            <a:avLst>
              <a:gd name="adj1" fmla="val 17012"/>
              <a:gd name="adj2" fmla="val 72368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>
                <a:solidFill>
                  <a:schemeClr val="bg1"/>
                </a:solidFill>
              </a:rPr>
              <a:t>Declaration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Announces independence</a:t>
            </a:r>
          </a:p>
        </p:txBody>
      </p:sp>
    </p:spTree>
    <p:extLst>
      <p:ext uri="{BB962C8B-B14F-4D97-AF65-F5344CB8AC3E}">
        <p14:creationId xmlns:p14="http://schemas.microsoft.com/office/powerpoint/2010/main" val="297261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41AB071-DCA2-42CD-9124-1185AB226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0626" y="609600"/>
            <a:ext cx="6691318" cy="1356360"/>
          </a:xfrm>
        </p:spPr>
        <p:txBody>
          <a:bodyPr>
            <a:normAutofit/>
          </a:bodyPr>
          <a:lstStyle/>
          <a:p>
            <a:r>
              <a:rPr lang="en-US" u="sng">
                <a:solidFill>
                  <a:srgbClr val="FFFFFF"/>
                </a:solidFill>
                <a:latin typeface="Berlin Sans FB" panose="020E0602020502020306" pitchFamily="34" charset="0"/>
              </a:rPr>
              <a:t>Kettle Creek GA 1779</a:t>
            </a:r>
            <a:endParaRPr lang="en-US">
              <a:solidFill>
                <a:srgbClr val="FFFFFF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0626" y="2057400"/>
            <a:ext cx="6691318" cy="4038600"/>
          </a:xfrm>
        </p:spPr>
        <p:txBody>
          <a:bodyPr>
            <a:normAutofit/>
          </a:bodyPr>
          <a:lstStyle/>
          <a:p>
            <a:pPr>
              <a:buClr>
                <a:srgbClr val="622212"/>
              </a:buClr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The Georgia militia, defeated 800 British troops (Loyalists) near Washington, Georgia</a:t>
            </a:r>
          </a:p>
          <a:p>
            <a:pPr>
              <a:buClr>
                <a:srgbClr val="622212"/>
              </a:buClr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Great victory for morale (confidence) of the militia and Georgians seeking independence (Patriots)</a:t>
            </a:r>
          </a:p>
          <a:p>
            <a:pPr>
              <a:buClr>
                <a:srgbClr val="622212"/>
              </a:buClr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Won badly-needed weapons and horses from the British</a:t>
            </a:r>
            <a:endParaRPr lang="en-US" dirty="0">
              <a:solidFill>
                <a:srgbClr val="FFFFFF"/>
              </a:solidFill>
              <a:latin typeface="Berlin Sans FB" panose="020E0602020502020306" pitchFamily="34" charset="0"/>
            </a:endParaRPr>
          </a:p>
          <a:p>
            <a:pPr>
              <a:buClr>
                <a:srgbClr val="622212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rgbClr val="FFFFFF"/>
              </a:solidFill>
              <a:latin typeface="Berlin Sans FB" panose="020E0602020502020306" pitchFamily="34" charset="0"/>
              <a:sym typeface="Wingdings" panose="05000000000000000000" pitchFamily="2" charset="2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92547C-FF3C-4937-BC39-BDA087FC5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540" y="243840"/>
            <a:ext cx="11721587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F78E39C-4C90-437A-AC49-F4C5DD148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540" y="243840"/>
            <a:ext cx="3646711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battle of kettle cr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859" y="399582"/>
            <a:ext cx="3295066" cy="219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attle of kettle creek wilkes coun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860" y="2791606"/>
            <a:ext cx="3205236" cy="371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3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411" y="133350"/>
            <a:ext cx="6408001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latin typeface="Berlin Sans FB" panose="020E0602020502020306" pitchFamily="34" charset="0"/>
              </a:rPr>
              <a:t>Siege of Savannah 1779</a:t>
            </a:r>
            <a:endParaRPr lang="en-US" sz="48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295400"/>
            <a:ext cx="5757865" cy="54102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Berlin Sans FB" panose="020E0602020502020306" pitchFamily="34" charset="0"/>
              </a:rPr>
              <a:t>With new confidence from Kettle Creek, 15000 Americans and 4,000 French attacked British-held Savannah</a:t>
            </a:r>
          </a:p>
          <a:p>
            <a:r>
              <a:rPr lang="en-US" sz="2800" dirty="0">
                <a:latin typeface="Berlin Sans FB" panose="020E0602020502020306" pitchFamily="34" charset="0"/>
              </a:rPr>
              <a:t>Attack on October 9 resulted in 1,000 American, Polish, and French deaths in less than an hour; only 40 British troops died</a:t>
            </a:r>
          </a:p>
          <a:p>
            <a:r>
              <a:rPr lang="en-US" sz="2800" dirty="0">
                <a:latin typeface="Berlin Sans FB" panose="020E0602020502020306" pitchFamily="34" charset="0"/>
              </a:rPr>
              <a:t>Savannah remained under British control</a:t>
            </a:r>
          </a:p>
          <a:p>
            <a:r>
              <a:rPr lang="en-US" sz="2800" dirty="0">
                <a:latin typeface="Berlin Sans FB" panose="020E0602020502020306" pitchFamily="34" charset="0"/>
              </a:rPr>
              <a:t>Guerrilla warfare (small scale fighting; sneak attacks) continued in the Georgia backcountry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Berlin Sans FB" panose="020E0602020502020306" pitchFamily="34" charset="0"/>
              <a:sym typeface="Wingdings" panose="05000000000000000000" pitchFamily="2" charset="2"/>
            </a:endParaRPr>
          </a:p>
        </p:txBody>
      </p:sp>
      <p:pic>
        <p:nvPicPr>
          <p:cNvPr id="7170" name="Picture 2" descr="Image result for siege of savannah on oct. 9 177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r="10044" b="1"/>
          <a:stretch/>
        </p:blipFill>
        <p:spPr bwMode="auto">
          <a:xfrm>
            <a:off x="6430964" y="1295400"/>
            <a:ext cx="5426057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36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5E52E17-DE31-4BC9-9409-C84E25C68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95" y="175261"/>
            <a:ext cx="3911564" cy="1356360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latin typeface="Berlin Sans FB" panose="020E0602020502020306" pitchFamily="34" charset="0"/>
              </a:rPr>
              <a:t>The finale 1781</a:t>
            </a:r>
            <a:endParaRPr lang="en-US" sz="4800" dirty="0">
              <a:latin typeface="Berlin Sans FB" panose="020E0602020502020306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CCE7D60-361C-425C-BBC0-DE906C069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1447" y="744836"/>
            <a:ext cx="2078528" cy="2344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83F538E-BD48-4175-B531-31BEB1C5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" y="4066796"/>
            <a:ext cx="2156823" cy="20611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Image result for battle of yorktow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" b="-5"/>
          <a:stretch/>
        </p:blipFill>
        <p:spPr bwMode="auto">
          <a:xfrm>
            <a:off x="3044022" y="3249974"/>
            <a:ext cx="4025953" cy="28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battle of yorktow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r="16561" b="-2"/>
          <a:stretch/>
        </p:blipFill>
        <p:spPr bwMode="auto">
          <a:xfrm>
            <a:off x="721181" y="744836"/>
            <a:ext cx="4112367" cy="3161093"/>
          </a:xfrm>
          <a:custGeom>
            <a:avLst/>
            <a:gdLst>
              <a:gd name="connsiteX0" fmla="*/ 0 w 4113439"/>
              <a:gd name="connsiteY0" fmla="*/ 0 h 3161093"/>
              <a:gd name="connsiteX1" fmla="*/ 4113439 w 4113439"/>
              <a:gd name="connsiteY1" fmla="*/ 0 h 3161093"/>
              <a:gd name="connsiteX2" fmla="*/ 4113439 w 4113439"/>
              <a:gd name="connsiteY2" fmla="*/ 2344272 h 3161093"/>
              <a:gd name="connsiteX3" fmla="*/ 2157387 w 4113439"/>
              <a:gd name="connsiteY3" fmla="*/ 2344272 h 3161093"/>
              <a:gd name="connsiteX4" fmla="*/ 2157387 w 4113439"/>
              <a:gd name="connsiteY4" fmla="*/ 3161093 h 3161093"/>
              <a:gd name="connsiteX5" fmla="*/ 0 w 4113439"/>
              <a:gd name="connsiteY5" fmla="*/ 3161093 h 31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7874" y="1371600"/>
            <a:ext cx="4581538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Berlin Sans FB" panose="020E0602020502020306" pitchFamily="34" charset="0"/>
              </a:rPr>
              <a:t>Battle of Yorktown</a:t>
            </a:r>
          </a:p>
          <a:p>
            <a:r>
              <a:rPr lang="en-US" sz="2400" dirty="0">
                <a:latin typeface="Berlin Sans FB" panose="020E0602020502020306" pitchFamily="34" charset="0"/>
              </a:rPr>
              <a:t>Britain started to retreat</a:t>
            </a:r>
          </a:p>
          <a:p>
            <a:r>
              <a:rPr lang="en-US" sz="2400" dirty="0">
                <a:latin typeface="Berlin Sans FB" panose="020E0602020502020306" pitchFamily="34" charset="0"/>
              </a:rPr>
              <a:t>They backed themselves into a corner on a peninsula in Yorktown, VA</a:t>
            </a:r>
          </a:p>
          <a:p>
            <a:r>
              <a:rPr lang="en-US" sz="2400" dirty="0">
                <a:latin typeface="Berlin Sans FB" panose="020E0602020502020306" pitchFamily="34" charset="0"/>
              </a:rPr>
              <a:t>The Continental Army and French cornered them until they waved the white flag.</a:t>
            </a:r>
          </a:p>
          <a:p>
            <a:r>
              <a:rPr lang="en-US" sz="2400" dirty="0">
                <a:latin typeface="Berlin Sans FB" panose="020E0602020502020306" pitchFamily="34" charset="0"/>
                <a:sym typeface="Wingdings" panose="05000000000000000000" pitchFamily="2" charset="2"/>
              </a:rPr>
              <a:t>Cornwallis surrendered</a:t>
            </a:r>
          </a:p>
          <a:p>
            <a:r>
              <a:rPr lang="en-US" sz="2400" dirty="0">
                <a:latin typeface="Berlin Sans FB" panose="020E0602020502020306" pitchFamily="34" charset="0"/>
                <a:sym typeface="Wingdings" panose="05000000000000000000" pitchFamily="2" charset="2"/>
              </a:rPr>
              <a:t>Sep 1783 Treaty of Paris signed</a:t>
            </a:r>
          </a:p>
          <a:p>
            <a:r>
              <a:rPr lang="en-US" sz="2400" dirty="0">
                <a:latin typeface="Berlin Sans FB" panose="020E0602020502020306" pitchFamily="34" charset="0"/>
                <a:sym typeface="Wingdings" panose="05000000000000000000" pitchFamily="2" charset="2"/>
              </a:rPr>
              <a:t>Colonies are officially free </a:t>
            </a:r>
          </a:p>
          <a:p>
            <a:r>
              <a:rPr lang="en-US" sz="2400" dirty="0">
                <a:latin typeface="Berlin Sans FB" panose="020E0602020502020306" pitchFamily="34" charset="0"/>
                <a:sym typeface="Wingdings" panose="05000000000000000000" pitchFamily="2" charset="2"/>
              </a:rPr>
              <a:t>AMERICA!</a:t>
            </a:r>
          </a:p>
        </p:txBody>
      </p:sp>
    </p:spTree>
    <p:extLst>
      <p:ext uri="{BB962C8B-B14F-4D97-AF65-F5344CB8AC3E}">
        <p14:creationId xmlns:p14="http://schemas.microsoft.com/office/powerpoint/2010/main" val="11341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494F9B-D851-46F3-9164-479893CBE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24" r="7123" b="-1"/>
          <a:stretch/>
        </p:blipFill>
        <p:spPr>
          <a:xfrm>
            <a:off x="643299" y="643467"/>
            <a:ext cx="10902226" cy="5571066"/>
          </a:xfrm>
          <a:prstGeom prst="rect">
            <a:avLst/>
          </a:prstGeom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id="{AED3799A-1FC5-417A-8683-57447021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3067CD-13A7-4384-B15E-5D49AF03B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E6301-AF30-443B-AC4A-2A834B551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13" y="289561"/>
            <a:ext cx="8047955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>
                <a:solidFill>
                  <a:schemeClr val="bg1"/>
                </a:solidFill>
              </a:rPr>
              <a:t>SS8H3 Timeline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0E17-2B36-472A-8136-9E30D5F58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752600"/>
            <a:ext cx="7378408" cy="47244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7030A0"/>
              </a:buClr>
            </a:pPr>
            <a:r>
              <a:rPr lang="en-US" sz="3600" dirty="0">
                <a:solidFill>
                  <a:schemeClr val="bg1"/>
                </a:solidFill>
              </a:rPr>
              <a:t>You will work as a TEAM</a:t>
            </a:r>
          </a:p>
          <a:p>
            <a:pPr lvl="1">
              <a:buClr>
                <a:srgbClr val="7030A0"/>
              </a:buClr>
            </a:pPr>
            <a:r>
              <a:rPr lang="en-US" sz="3200" dirty="0">
                <a:solidFill>
                  <a:schemeClr val="bg1"/>
                </a:solidFill>
              </a:rPr>
              <a:t>Everyone will participate</a:t>
            </a:r>
          </a:p>
          <a:p>
            <a:pPr>
              <a:buClr>
                <a:srgbClr val="7030A0"/>
              </a:buClr>
            </a:pPr>
            <a:r>
              <a:rPr lang="en-US" sz="3600" dirty="0">
                <a:solidFill>
                  <a:schemeClr val="bg1"/>
                </a:solidFill>
              </a:rPr>
              <a:t>10 Events</a:t>
            </a:r>
          </a:p>
          <a:p>
            <a:pPr lvl="1">
              <a:buClr>
                <a:srgbClr val="7030A0"/>
              </a:buClr>
            </a:pPr>
            <a:r>
              <a:rPr lang="en-US" sz="3200" dirty="0">
                <a:solidFill>
                  <a:schemeClr val="bg1"/>
                </a:solidFill>
              </a:rPr>
              <a:t>Each needs a picture/symbol that represents it (not just something that’s cute)</a:t>
            </a:r>
          </a:p>
          <a:p>
            <a:pPr lvl="1">
              <a:buClr>
                <a:srgbClr val="7030A0"/>
              </a:buClr>
            </a:pPr>
            <a:r>
              <a:rPr lang="en-US" sz="3200" dirty="0">
                <a:solidFill>
                  <a:schemeClr val="bg1"/>
                </a:solidFill>
              </a:rPr>
              <a:t>Each needs a detailed description (that is NOT 1 sentence)</a:t>
            </a:r>
          </a:p>
          <a:p>
            <a:pPr lvl="1">
              <a:buClr>
                <a:srgbClr val="7030A0"/>
              </a:buClr>
            </a:pPr>
            <a:r>
              <a:rPr lang="en-US" sz="3200" dirty="0">
                <a:solidFill>
                  <a:schemeClr val="bg1"/>
                </a:solidFill>
              </a:rPr>
              <a:t>Each needs to be legible</a:t>
            </a:r>
          </a:p>
          <a:p>
            <a:pPr>
              <a:buClr>
                <a:srgbClr val="7030A0"/>
              </a:buClr>
            </a:pPr>
            <a:r>
              <a:rPr lang="en-US" sz="3600" dirty="0">
                <a:solidFill>
                  <a:schemeClr val="bg1"/>
                </a:solidFill>
              </a:rPr>
              <a:t>NO PENCIL!!!! (pet peeve)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AE440-BB7F-42C7-8F4F-2F32EEBD76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2" r="1" b="4290"/>
          <a:stretch/>
        </p:blipFill>
        <p:spPr>
          <a:xfrm rot="5400000">
            <a:off x="6933198" y="1609866"/>
            <a:ext cx="6377939" cy="36458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E9009C-D0E3-46ED-935B-6C1C29650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916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FF0000"/>
      </a:folHlink>
    </a:clrScheme>
    <a:fontScheme name="Default Design">
      <a:majorFont>
        <a:latin typeface="Book Antiqu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00C4137C7F488A03F7F4C393C69C" ma:contentTypeVersion="7" ma:contentTypeDescription="Create a new document." ma:contentTypeScope="" ma:versionID="28adb0fd3a4cff9893076cbade7890ff">
  <xsd:schema xmlns:xsd="http://www.w3.org/2001/XMLSchema" xmlns:xs="http://www.w3.org/2001/XMLSchema" xmlns:p="http://schemas.microsoft.com/office/2006/metadata/properties" xmlns:ns2="f2d99d9e-4c67-41ea-ae20-43a7d969a0e9" targetNamespace="http://schemas.microsoft.com/office/2006/metadata/properties" ma:root="true" ma:fieldsID="20588121d09800bf4938f98d4c528a12" ns2:_="">
    <xsd:import namespace="f2d99d9e-4c67-41ea-ae20-43a7d969a0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9d9e-4c67-41ea-ae20-43a7d969a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782A2B-2E73-46FC-8EA1-4CB957C209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051F1A-EBD8-4FF0-A3ED-78B9C2BCB50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f2d99d9e-4c67-41ea-ae20-43a7d969a0e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E883C22-8597-4720-9666-09B400DA27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d99d9e-4c67-41ea-ae20-43a7d969a0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Custom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Algerian</vt:lpstr>
      <vt:lpstr>Arial</vt:lpstr>
      <vt:lpstr>Berlin Sans FB</vt:lpstr>
      <vt:lpstr>Book Antiqua</vt:lpstr>
      <vt:lpstr>Comic Sans MS</vt:lpstr>
      <vt:lpstr>Corbel</vt:lpstr>
      <vt:lpstr>Maiandra GD</vt:lpstr>
      <vt:lpstr>Times New Roman</vt:lpstr>
      <vt:lpstr>Wingdings</vt:lpstr>
      <vt:lpstr>Basis</vt:lpstr>
      <vt:lpstr>Default Design</vt:lpstr>
      <vt:lpstr>American Revolution</vt:lpstr>
      <vt:lpstr>The Declaration of Independence</vt:lpstr>
      <vt:lpstr>Kettle Creek GA 1779</vt:lpstr>
      <vt:lpstr>Siege of Savannah 1779</vt:lpstr>
      <vt:lpstr>The finale 1781</vt:lpstr>
      <vt:lpstr>PowerPoint Presentation</vt:lpstr>
      <vt:lpstr>SS8H3 Timeline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2019-09-17T12:28:16Z</dcterms:created>
  <dcterms:modified xsi:type="dcterms:W3CDTF">2019-09-17T17:32:11Z</dcterms:modified>
</cp:coreProperties>
</file>