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6"/>
  </p:notesMasterIdLst>
  <p:handoutMasterIdLst>
    <p:handoutMasterId r:id="rId27"/>
  </p:handoutMasterIdLst>
  <p:sldIdLst>
    <p:sldId id="538" r:id="rId5"/>
    <p:sldId id="539" r:id="rId6"/>
    <p:sldId id="540" r:id="rId7"/>
    <p:sldId id="541" r:id="rId8"/>
    <p:sldId id="542" r:id="rId9"/>
    <p:sldId id="545" r:id="rId10"/>
    <p:sldId id="546" r:id="rId11"/>
    <p:sldId id="547" r:id="rId12"/>
    <p:sldId id="549" r:id="rId13"/>
    <p:sldId id="553" r:id="rId14"/>
    <p:sldId id="554" r:id="rId15"/>
    <p:sldId id="559" r:id="rId16"/>
    <p:sldId id="555" r:id="rId17"/>
    <p:sldId id="556" r:id="rId18"/>
    <p:sldId id="560" r:id="rId19"/>
    <p:sldId id="563" r:id="rId20"/>
    <p:sldId id="564" r:id="rId21"/>
    <p:sldId id="571" r:id="rId22"/>
    <p:sldId id="572" r:id="rId23"/>
    <p:sldId id="573" r:id="rId24"/>
    <p:sldId id="575"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C9C"/>
    <a:srgbClr val="076925"/>
    <a:srgbClr val="91CBF2"/>
    <a:srgbClr val="99FFCC"/>
    <a:srgbClr val="627094"/>
    <a:srgbClr val="05C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74" autoAdjust="0"/>
  </p:normalViewPr>
  <p:slideViewPr>
    <p:cSldViewPr>
      <p:cViewPr varScale="1">
        <p:scale>
          <a:sx n="67" d="100"/>
          <a:sy n="67" d="100"/>
        </p:scale>
        <p:origin x="644" y="48"/>
      </p:cViewPr>
      <p:guideLst>
        <p:guide pos="3839"/>
        <p:guide orient="horz" pos="2160"/>
      </p:guideLst>
    </p:cSldViewPr>
  </p:slideViewPr>
  <p:notesTextViewPr>
    <p:cViewPr>
      <p:scale>
        <a:sx n="3" d="2"/>
        <a:sy n="3" d="2"/>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8/22/2019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8/22/2019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14</a:t>
            </a:fld>
            <a:endParaRPr lang="en-US"/>
          </a:p>
        </p:txBody>
      </p:sp>
    </p:spTree>
    <p:extLst>
      <p:ext uri="{BB962C8B-B14F-4D97-AF65-F5344CB8AC3E}">
        <p14:creationId xmlns:p14="http://schemas.microsoft.com/office/powerpoint/2010/main" val="374848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8/22/2019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8/22/2019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8/22/2019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8/22/2019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8/22/2019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8/22/2019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8/22/2019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8/22/2019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8/22/2019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8/22/2019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8/22/2019</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600200"/>
            <a:ext cx="7694612" cy="5257800"/>
          </a:xfrm>
        </p:spPr>
        <p:txBody>
          <a:bodyPr>
            <a:noAutofit/>
          </a:bodyPr>
          <a:lstStyle/>
          <a:p>
            <a:pPr marL="342900" indent="-342900">
              <a:buFont typeface="Arial" pitchFamily="34" charset="0"/>
              <a:buChar char="•"/>
            </a:pPr>
            <a:r>
              <a:rPr lang="en-US" sz="2800" dirty="0">
                <a:latin typeface="Century Gothic" panose="020B0502020202020204" pitchFamily="34" charset="0"/>
              </a:rPr>
              <a:t>Credited as the </a:t>
            </a:r>
            <a:r>
              <a:rPr lang="en-US" sz="2800" b="1" dirty="0">
                <a:latin typeface="Century Gothic" panose="020B0502020202020204" pitchFamily="34" charset="0"/>
              </a:rPr>
              <a:t>founder</a:t>
            </a:r>
            <a:r>
              <a:rPr lang="en-US" sz="2800" dirty="0">
                <a:latin typeface="Century Gothic" panose="020B0502020202020204" pitchFamily="34" charset="0"/>
              </a:rPr>
              <a:t> and first governor of Georgia</a:t>
            </a:r>
          </a:p>
          <a:p>
            <a:pPr marL="342900" indent="-342900">
              <a:buFont typeface="Arial" pitchFamily="34" charset="0"/>
              <a:buChar char="•"/>
            </a:pPr>
            <a:r>
              <a:rPr lang="en-US" sz="2800" dirty="0">
                <a:latin typeface="Century Gothic" panose="020B0502020202020204" pitchFamily="34" charset="0"/>
              </a:rPr>
              <a:t>1722: elected to British </a:t>
            </a:r>
            <a:r>
              <a:rPr lang="en-US" sz="2800" b="1" dirty="0">
                <a:latin typeface="Century Gothic" panose="020B0502020202020204" pitchFamily="34" charset="0"/>
              </a:rPr>
              <a:t>Parliament</a:t>
            </a:r>
          </a:p>
          <a:p>
            <a:pPr marL="342900" indent="-342900">
              <a:buFont typeface="Arial" pitchFamily="34" charset="0"/>
              <a:buChar char="•"/>
            </a:pPr>
            <a:r>
              <a:rPr lang="en-US" sz="2800" dirty="0">
                <a:latin typeface="Century Gothic" panose="020B0502020202020204" pitchFamily="34" charset="0"/>
              </a:rPr>
              <a:t>Was instrumental in an effort for British </a:t>
            </a:r>
            <a:r>
              <a:rPr lang="en-US" sz="2800" b="1" dirty="0">
                <a:latin typeface="Century Gothic" panose="020B0502020202020204" pitchFamily="34" charset="0"/>
              </a:rPr>
              <a:t>prison</a:t>
            </a:r>
            <a:r>
              <a:rPr lang="en-US" sz="2800" dirty="0">
                <a:latin typeface="Century Gothic" panose="020B0502020202020204" pitchFamily="34" charset="0"/>
              </a:rPr>
              <a:t> reform</a:t>
            </a:r>
          </a:p>
          <a:p>
            <a:pPr lvl="2" algn="l"/>
            <a:r>
              <a:rPr lang="en-US" sz="2400" dirty="0">
                <a:latin typeface="Century Gothic" panose="020B0502020202020204" pitchFamily="34" charset="0"/>
              </a:rPr>
              <a:t>Had a </a:t>
            </a:r>
            <a:r>
              <a:rPr lang="en-US" sz="2400" b="1" dirty="0">
                <a:latin typeface="Century Gothic" panose="020B0502020202020204" pitchFamily="34" charset="0"/>
              </a:rPr>
              <a:t>friend</a:t>
            </a:r>
            <a:r>
              <a:rPr lang="en-US" sz="2400" dirty="0">
                <a:latin typeface="Century Gothic" panose="020B0502020202020204" pitchFamily="34" charset="0"/>
              </a:rPr>
              <a:t> in prison for his inability to pay his </a:t>
            </a:r>
            <a:r>
              <a:rPr lang="en-US" sz="2400" b="1" dirty="0">
                <a:latin typeface="Century Gothic" panose="020B0502020202020204" pitchFamily="34" charset="0"/>
              </a:rPr>
              <a:t>debts, died </a:t>
            </a:r>
            <a:r>
              <a:rPr lang="en-US" sz="2400" dirty="0">
                <a:latin typeface="Century Gothic" panose="020B0502020202020204" pitchFamily="34" charset="0"/>
              </a:rPr>
              <a:t>in terrible conditions</a:t>
            </a:r>
            <a:endParaRPr lang="en-US" sz="2400" b="1" dirty="0">
              <a:latin typeface="Century Gothic" panose="020B0502020202020204" pitchFamily="34" charset="0"/>
            </a:endParaRPr>
          </a:p>
          <a:p>
            <a:pPr marL="342900" indent="-342900">
              <a:buFont typeface="Arial" pitchFamily="34" charset="0"/>
              <a:buChar char="•"/>
            </a:pPr>
            <a:r>
              <a:rPr lang="en-US" sz="2800" dirty="0">
                <a:latin typeface="Century Gothic" panose="020B0502020202020204" pitchFamily="34" charset="0"/>
              </a:rPr>
              <a:t>Oglethorpe wanted to establish a colony for those in debtor’s prison and the worthy poor.</a:t>
            </a:r>
          </a:p>
        </p:txBody>
      </p:sp>
      <p:sp>
        <p:nvSpPr>
          <p:cNvPr id="3" name="Title 2"/>
          <p:cNvSpPr>
            <a:spLocks noGrp="1"/>
          </p:cNvSpPr>
          <p:nvPr>
            <p:ph type="title"/>
          </p:nvPr>
        </p:nvSpPr>
        <p:spPr/>
        <p:txBody>
          <a:bodyPr>
            <a:normAutofit/>
          </a:bodyPr>
          <a:lstStyle/>
          <a:p>
            <a:pPr algn="ctr"/>
            <a:r>
              <a:rPr lang="en-US" sz="6600" dirty="0">
                <a:solidFill>
                  <a:srgbClr val="99FFCC"/>
                </a:solidFill>
                <a:latin typeface="Century Gothic" panose="020B0502020202020204" pitchFamily="34" charset="0"/>
              </a:rPr>
              <a:t>James Oglethorpe</a:t>
            </a:r>
          </a:p>
        </p:txBody>
      </p:sp>
      <p:pic>
        <p:nvPicPr>
          <p:cNvPr id="4098" name="Picture 2" descr="Image result for james oglethor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0541" y="1508903"/>
            <a:ext cx="3730625" cy="52359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james oglethor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383" t="4033" r="26468" b="34232"/>
          <a:stretch/>
        </p:blipFill>
        <p:spPr bwMode="auto">
          <a:xfrm>
            <a:off x="8819389" y="1508903"/>
            <a:ext cx="3298066" cy="51816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8469037" y="838200"/>
            <a:ext cx="3719788" cy="5595731"/>
            <a:chOff x="8467449" y="914399"/>
            <a:chExt cx="3719788" cy="5595731"/>
          </a:xfrm>
        </p:grpSpPr>
        <p:pic>
          <p:nvPicPr>
            <p:cNvPr id="6" name="Picture 2" descr="Image result for james oglethorpe"/>
            <p:cNvPicPr>
              <a:picLocks noChangeAspect="1" noChangeArrowheads="1"/>
            </p:cNvPicPr>
            <p:nvPr/>
          </p:nvPicPr>
          <p:blipFill rotWithShape="1">
            <a:blip r:embed="rId2">
              <a:extLst>
                <a:ext uri="{28A0092B-C50C-407E-A947-70E740481C1C}">
                  <a14:useLocalDpi xmlns:a14="http://schemas.microsoft.com/office/drawing/2010/main" val="0"/>
                </a:ext>
              </a:extLst>
            </a:blip>
            <a:srcRect l="28065" t="9086" r="36258" b="57323"/>
            <a:stretch/>
          </p:blipFill>
          <p:spPr bwMode="auto">
            <a:xfrm>
              <a:off x="8467449" y="1709530"/>
              <a:ext cx="3632887"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9636692" y="914399"/>
              <a:ext cx="2550545" cy="1343611"/>
            </a:xfrm>
            <a:prstGeom prst="wedgeEllipseCallout">
              <a:avLst>
                <a:gd name="adj1" fmla="val -53442"/>
                <a:gd name="adj2" fmla="val 94580"/>
              </a:avLst>
            </a:prstGeom>
            <a:solidFill>
              <a:schemeClr val="tx1">
                <a:lumMod val="9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This is my good side…</a:t>
              </a:r>
            </a:p>
          </p:txBody>
        </p:sp>
      </p:grpSp>
    </p:spTree>
    <p:extLst>
      <p:ext uri="{BB962C8B-B14F-4D97-AF65-F5344CB8AC3E}">
        <p14:creationId xmlns:p14="http://schemas.microsoft.com/office/powerpoint/2010/main" val="2966466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49582" cy="1020762"/>
          </a:xfrm>
        </p:spPr>
        <p:txBody>
          <a:bodyPr>
            <a:normAutofit/>
          </a:bodyPr>
          <a:lstStyle/>
          <a:p>
            <a:pPr algn="ctr"/>
            <a:r>
              <a:rPr lang="en-US" sz="6000" dirty="0">
                <a:solidFill>
                  <a:srgbClr val="99FFCC"/>
                </a:solidFill>
                <a:latin typeface="Century Gothic" panose="020B0502020202020204" pitchFamily="34" charset="0"/>
              </a:rPr>
              <a:t>The land Oglethorpe chose</a:t>
            </a:r>
          </a:p>
        </p:txBody>
      </p:sp>
      <p:sp>
        <p:nvSpPr>
          <p:cNvPr id="3" name="Content Placeholder 2"/>
          <p:cNvSpPr>
            <a:spLocks noGrp="1"/>
          </p:cNvSpPr>
          <p:nvPr>
            <p:ph idx="1"/>
          </p:nvPr>
        </p:nvSpPr>
        <p:spPr>
          <a:xfrm>
            <a:off x="-54232" y="1524000"/>
            <a:ext cx="7223382" cy="5328162"/>
          </a:xfrm>
        </p:spPr>
        <p:txBody>
          <a:bodyPr>
            <a:noAutofit/>
          </a:bodyPr>
          <a:lstStyle/>
          <a:p>
            <a:pPr marL="457200" lvl="0" indent="-457200">
              <a:spcBef>
                <a:spcPts val="0"/>
              </a:spcBef>
              <a:buFont typeface="Arial" pitchFamily="34" charset="0"/>
              <a:buChar char="•"/>
            </a:pPr>
            <a:r>
              <a:rPr lang="en-US" sz="2700" dirty="0">
                <a:latin typeface="Century Gothic" panose="020B0502020202020204" pitchFamily="34" charset="0"/>
              </a:rPr>
              <a:t>He met the Yamacraw Indians and their chief </a:t>
            </a:r>
            <a:r>
              <a:rPr lang="en-US" sz="2700" b="1" dirty="0" err="1">
                <a:latin typeface="Century Gothic" panose="020B0502020202020204" pitchFamily="34" charset="0"/>
              </a:rPr>
              <a:t>Tomochichi</a:t>
            </a:r>
            <a:r>
              <a:rPr lang="en-US" sz="2700" dirty="0">
                <a:latin typeface="Century Gothic" panose="020B0502020202020204" pitchFamily="34" charset="0"/>
              </a:rPr>
              <a:t>.</a:t>
            </a:r>
          </a:p>
          <a:p>
            <a:pPr marL="457200" lvl="0" indent="-457200">
              <a:spcBef>
                <a:spcPts val="0"/>
              </a:spcBef>
              <a:buFont typeface="Arial" pitchFamily="34" charset="0"/>
              <a:buChar char="•"/>
            </a:pPr>
            <a:r>
              <a:rPr lang="en-US" sz="2700" b="1" dirty="0">
                <a:latin typeface="Century Gothic" panose="020B0502020202020204" pitchFamily="34" charset="0"/>
              </a:rPr>
              <a:t>Mary Musgrove </a:t>
            </a:r>
            <a:r>
              <a:rPr lang="en-US" sz="2700" dirty="0">
                <a:latin typeface="Century Gothic" panose="020B0502020202020204" pitchFamily="34" charset="0"/>
              </a:rPr>
              <a:t>acted as an interpreter between Oglethorpe and </a:t>
            </a:r>
            <a:r>
              <a:rPr lang="en-US" sz="2700" dirty="0" err="1">
                <a:latin typeface="Century Gothic" panose="020B0502020202020204" pitchFamily="34" charset="0"/>
              </a:rPr>
              <a:t>Tomochichi</a:t>
            </a:r>
            <a:r>
              <a:rPr lang="en-US" sz="2700" dirty="0">
                <a:latin typeface="Century Gothic" panose="020B0502020202020204" pitchFamily="34" charset="0"/>
              </a:rPr>
              <a:t>.</a:t>
            </a:r>
          </a:p>
          <a:p>
            <a:pPr marL="731520" lvl="1" indent="-457200">
              <a:spcBef>
                <a:spcPts val="0"/>
              </a:spcBef>
              <a:buFont typeface="Arial" pitchFamily="34" charset="0"/>
              <a:buChar char="•"/>
            </a:pPr>
            <a:r>
              <a:rPr lang="en-US" sz="2700" dirty="0">
                <a:latin typeface="Century Gothic" panose="020B0502020202020204" pitchFamily="34" charset="0"/>
              </a:rPr>
              <a:t>Her </a:t>
            </a:r>
            <a:r>
              <a:rPr lang="en-US" sz="2700" b="1" dirty="0">
                <a:latin typeface="Century Gothic" panose="020B0502020202020204" pitchFamily="34" charset="0"/>
              </a:rPr>
              <a:t>contributions</a:t>
            </a:r>
            <a:r>
              <a:rPr lang="en-US" sz="2700" dirty="0">
                <a:latin typeface="Century Gothic" panose="020B0502020202020204" pitchFamily="34" charset="0"/>
              </a:rPr>
              <a:t> were critical to the founding of </a:t>
            </a:r>
            <a:r>
              <a:rPr lang="en-US" sz="2700" b="1" dirty="0">
                <a:latin typeface="Century Gothic" panose="020B0502020202020204" pitchFamily="34" charset="0"/>
              </a:rPr>
              <a:t>Savannah</a:t>
            </a:r>
            <a:r>
              <a:rPr lang="en-US" sz="2700" dirty="0">
                <a:latin typeface="Century Gothic" panose="020B0502020202020204" pitchFamily="34" charset="0"/>
              </a:rPr>
              <a:t> and </a:t>
            </a:r>
            <a:r>
              <a:rPr lang="en-US" sz="2700" b="1" dirty="0">
                <a:latin typeface="Century Gothic" panose="020B0502020202020204" pitchFamily="34" charset="0"/>
              </a:rPr>
              <a:t>Georgia</a:t>
            </a:r>
            <a:r>
              <a:rPr lang="en-US" sz="2700" dirty="0">
                <a:latin typeface="Century Gothic" panose="020B0502020202020204" pitchFamily="34" charset="0"/>
              </a:rPr>
              <a:t>.</a:t>
            </a:r>
          </a:p>
          <a:p>
            <a:pPr marL="457200" lvl="0" indent="-457200">
              <a:spcBef>
                <a:spcPts val="0"/>
              </a:spcBef>
              <a:buFont typeface="Arial" pitchFamily="34" charset="0"/>
              <a:buChar char="•"/>
            </a:pPr>
            <a:r>
              <a:rPr lang="en-US" sz="2700" b="1" dirty="0" err="1">
                <a:latin typeface="Century Gothic" panose="020B0502020202020204" pitchFamily="34" charset="0"/>
              </a:rPr>
              <a:t>Tomochichi</a:t>
            </a:r>
            <a:r>
              <a:rPr lang="en-US" sz="2700" dirty="0">
                <a:latin typeface="Century Gothic" panose="020B0502020202020204" pitchFamily="34" charset="0"/>
              </a:rPr>
              <a:t> and </a:t>
            </a:r>
            <a:r>
              <a:rPr lang="en-US" sz="2700" b="1" dirty="0">
                <a:latin typeface="Century Gothic" panose="020B0502020202020204" pitchFamily="34" charset="0"/>
              </a:rPr>
              <a:t>Oglethorpe</a:t>
            </a:r>
            <a:r>
              <a:rPr lang="en-US" sz="2700" dirty="0">
                <a:latin typeface="Century Gothic" panose="020B0502020202020204" pitchFamily="34" charset="0"/>
              </a:rPr>
              <a:t> became friends and established </a:t>
            </a:r>
            <a:r>
              <a:rPr lang="en-US" sz="2700" b="1" dirty="0">
                <a:latin typeface="Century Gothic" panose="020B0502020202020204" pitchFamily="34" charset="0"/>
              </a:rPr>
              <a:t>peaceful</a:t>
            </a:r>
            <a:r>
              <a:rPr lang="en-US" sz="2700" dirty="0">
                <a:latin typeface="Century Gothic" panose="020B0502020202020204" pitchFamily="34" charset="0"/>
              </a:rPr>
              <a:t> relationships with the </a:t>
            </a:r>
            <a:r>
              <a:rPr lang="en-US" sz="2700" b="1" dirty="0">
                <a:latin typeface="Century Gothic" panose="020B0502020202020204" pitchFamily="34" charset="0"/>
              </a:rPr>
              <a:t>Creeks</a:t>
            </a:r>
            <a:r>
              <a:rPr lang="en-US" sz="2700" dirty="0">
                <a:latin typeface="Century Gothic" panose="020B0502020202020204" pitchFamily="34" charset="0"/>
              </a:rPr>
              <a:t> and other tribes.</a:t>
            </a:r>
          </a:p>
          <a:p>
            <a:pPr marL="457200" lvl="0" indent="-457200">
              <a:spcBef>
                <a:spcPts val="0"/>
              </a:spcBef>
              <a:buFont typeface="Arial" pitchFamily="34" charset="0"/>
              <a:buChar char="•"/>
            </a:pPr>
            <a:r>
              <a:rPr lang="en-US" sz="2700" dirty="0">
                <a:latin typeface="Century Gothic" panose="020B0502020202020204" pitchFamily="34" charset="0"/>
              </a:rPr>
              <a:t>In </a:t>
            </a:r>
            <a:r>
              <a:rPr lang="en-US" sz="2700" b="1" dirty="0">
                <a:latin typeface="Century Gothic" panose="020B0502020202020204" pitchFamily="34" charset="0"/>
              </a:rPr>
              <a:t>February 1733</a:t>
            </a:r>
            <a:r>
              <a:rPr lang="en-US" sz="2700" dirty="0">
                <a:latin typeface="Century Gothic" panose="020B0502020202020204" pitchFamily="34" charset="0"/>
              </a:rPr>
              <a:t>, Oglethorpe and the colonists cleared land and founded the new city of </a:t>
            </a:r>
            <a:r>
              <a:rPr lang="en-US" sz="2700" b="1" dirty="0">
                <a:latin typeface="Century Gothic" panose="020B0502020202020204" pitchFamily="34" charset="0"/>
              </a:rPr>
              <a:t>Savannah</a:t>
            </a:r>
            <a:r>
              <a:rPr lang="en-US" sz="2700" dirty="0">
                <a:latin typeface="Century Gothic" panose="020B0502020202020204" pitchFamily="34" charset="0"/>
              </a:rPr>
              <a:t>.</a:t>
            </a:r>
          </a:p>
          <a:p>
            <a:pPr>
              <a:spcBef>
                <a:spcPts val="0"/>
              </a:spcBef>
            </a:pPr>
            <a:endParaRPr lang="en-US" sz="2700" dirty="0">
              <a:latin typeface="Century Gothic" panose="020B0502020202020204" pitchFamily="34" charset="0"/>
            </a:endParaRPr>
          </a:p>
          <a:p>
            <a:pPr>
              <a:spcBef>
                <a:spcPts val="0"/>
              </a:spcBef>
            </a:pPr>
            <a:endParaRPr lang="en-US" sz="2700" dirty="0">
              <a:latin typeface="Century Gothic" panose="020B0502020202020204" pitchFamily="34" charset="0"/>
            </a:endParaRPr>
          </a:p>
        </p:txBody>
      </p:sp>
      <p:pic>
        <p:nvPicPr>
          <p:cNvPr id="2052" name="Picture 4" descr="Image result for tomochichi and james oglethorpe"/>
          <p:cNvPicPr>
            <a:picLocks noChangeAspect="1" noChangeArrowheads="1"/>
          </p:cNvPicPr>
          <p:nvPr/>
        </p:nvPicPr>
        <p:blipFill rotWithShape="1">
          <a:blip r:embed="rId2">
            <a:extLst>
              <a:ext uri="{28A0092B-C50C-407E-A947-70E740481C1C}">
                <a14:useLocalDpi xmlns:a14="http://schemas.microsoft.com/office/drawing/2010/main" val="0"/>
              </a:ext>
            </a:extLst>
          </a:blip>
          <a:srcRect l="17231" r="17538"/>
          <a:stretch/>
        </p:blipFill>
        <p:spPr bwMode="auto">
          <a:xfrm>
            <a:off x="7195636" y="1253857"/>
            <a:ext cx="4864100" cy="559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0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222" y="381000"/>
            <a:ext cx="7129975" cy="1020762"/>
          </a:xfrm>
        </p:spPr>
        <p:txBody>
          <a:bodyPr>
            <a:noAutofit/>
          </a:bodyPr>
          <a:lstStyle/>
          <a:p>
            <a:pPr algn="ctr"/>
            <a:r>
              <a:rPr lang="en-US" sz="8000" dirty="0">
                <a:solidFill>
                  <a:srgbClr val="99FFCC"/>
                </a:solidFill>
                <a:latin typeface="Century Gothic" panose="020B0502020202020204" pitchFamily="34" charset="0"/>
              </a:rPr>
              <a:t>Trustee Period</a:t>
            </a:r>
          </a:p>
        </p:txBody>
      </p:sp>
      <p:sp>
        <p:nvSpPr>
          <p:cNvPr id="3" name="Content Placeholder 2"/>
          <p:cNvSpPr>
            <a:spLocks noGrp="1"/>
          </p:cNvSpPr>
          <p:nvPr>
            <p:ph idx="1"/>
          </p:nvPr>
        </p:nvSpPr>
        <p:spPr>
          <a:xfrm>
            <a:off x="-1" y="1524000"/>
            <a:ext cx="6399211" cy="5105400"/>
          </a:xfrm>
        </p:spPr>
        <p:txBody>
          <a:bodyPr>
            <a:noAutofit/>
          </a:bodyPr>
          <a:lstStyle/>
          <a:p>
            <a:pPr marL="457200" lvl="0" indent="-457200">
              <a:spcBef>
                <a:spcPts val="0"/>
              </a:spcBef>
              <a:buFont typeface="Arial" pitchFamily="34" charset="0"/>
              <a:buChar char="•"/>
            </a:pPr>
            <a:r>
              <a:rPr lang="en-US" sz="3200" b="1" dirty="0"/>
              <a:t>Trustee Period Trustees governed Georgia from 1733 to 1752.</a:t>
            </a:r>
            <a:endParaRPr lang="en-US" sz="4400" dirty="0"/>
          </a:p>
          <a:p>
            <a:pPr marL="457200" lvl="0" indent="-457200">
              <a:spcBef>
                <a:spcPts val="0"/>
              </a:spcBef>
              <a:buFont typeface="Arial" pitchFamily="34" charset="0"/>
              <a:buChar char="•"/>
            </a:pPr>
            <a:r>
              <a:rPr lang="en-US" sz="3200" dirty="0"/>
              <a:t>Several ethnic groups wanted to settle in Georgia.</a:t>
            </a:r>
          </a:p>
          <a:p>
            <a:pPr marL="731520" lvl="1" indent="-457200">
              <a:spcBef>
                <a:spcPts val="0"/>
              </a:spcBef>
              <a:buFont typeface="Arial" pitchFamily="34" charset="0"/>
              <a:buChar char="•"/>
            </a:pPr>
            <a:r>
              <a:rPr lang="en-US" sz="3200" dirty="0"/>
              <a:t>Remember: Catholics and Jews were not allowed in the colony per the Charter of 1732</a:t>
            </a:r>
          </a:p>
          <a:p>
            <a:pPr marL="731520" lvl="1" indent="-457200">
              <a:spcBef>
                <a:spcPts val="0"/>
              </a:spcBef>
              <a:buFont typeface="Arial" pitchFamily="34" charset="0"/>
              <a:buChar char="•"/>
            </a:pPr>
            <a:r>
              <a:rPr lang="en-US" sz="3200" dirty="0"/>
              <a:t>Jews, Protestants, </a:t>
            </a:r>
            <a:r>
              <a:rPr lang="en-US" sz="3200" dirty="0" err="1"/>
              <a:t>Scotish</a:t>
            </a:r>
            <a:endParaRPr lang="en-US" sz="3200" dirty="0"/>
          </a:p>
          <a:p>
            <a:pPr marL="731520" lvl="1" indent="-457200">
              <a:spcBef>
                <a:spcPts val="0"/>
              </a:spcBef>
              <a:buFont typeface="Arial" pitchFamily="34" charset="0"/>
              <a:buChar char="•"/>
            </a:pPr>
            <a:r>
              <a:rPr lang="en-US" sz="3200" dirty="0"/>
              <a:t>Others were slowly turning against the Trustees and the colony.</a:t>
            </a:r>
          </a:p>
        </p:txBody>
      </p:sp>
      <p:pic>
        <p:nvPicPr>
          <p:cNvPr id="3074" name="Picture 2" descr="Image result for georgia colony daily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636" y="1524000"/>
            <a:ext cx="596519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eorgia colony daily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637" y="1752104"/>
            <a:ext cx="5965190" cy="519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86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612" y="503238"/>
            <a:ext cx="7129975" cy="1020762"/>
          </a:xfrm>
        </p:spPr>
        <p:txBody>
          <a:bodyPr>
            <a:noAutofit/>
          </a:bodyPr>
          <a:lstStyle/>
          <a:p>
            <a:pPr algn="ctr"/>
            <a:r>
              <a:rPr lang="en-US" sz="9600" dirty="0">
                <a:solidFill>
                  <a:srgbClr val="99FFCC"/>
                </a:solidFill>
                <a:latin typeface="Century Gothic" panose="020B0502020202020204" pitchFamily="34" charset="0"/>
              </a:rPr>
              <a:t>Jews in GA</a:t>
            </a:r>
          </a:p>
        </p:txBody>
      </p:sp>
      <p:sp>
        <p:nvSpPr>
          <p:cNvPr id="3" name="Content Placeholder 2"/>
          <p:cNvSpPr>
            <a:spLocks noGrp="1"/>
          </p:cNvSpPr>
          <p:nvPr>
            <p:ph idx="1"/>
          </p:nvPr>
        </p:nvSpPr>
        <p:spPr>
          <a:xfrm>
            <a:off x="-1" y="1524000"/>
            <a:ext cx="12184779" cy="5105400"/>
          </a:xfrm>
        </p:spPr>
        <p:txBody>
          <a:bodyPr>
            <a:noAutofit/>
          </a:bodyPr>
          <a:lstStyle/>
          <a:p>
            <a:pPr marL="457200" lvl="0" indent="-457200">
              <a:spcBef>
                <a:spcPts val="0"/>
              </a:spcBef>
              <a:buFont typeface="Arial" pitchFamily="34" charset="0"/>
              <a:buChar char="•"/>
            </a:pPr>
            <a:r>
              <a:rPr lang="en-US" sz="3600" dirty="0"/>
              <a:t>In July 1733, a group of Jewish immigrants arrived.</a:t>
            </a:r>
          </a:p>
          <a:p>
            <a:pPr marL="731520" lvl="1" indent="-457200">
              <a:spcBef>
                <a:spcPts val="0"/>
              </a:spcBef>
              <a:buFont typeface="Arial" pitchFamily="34" charset="0"/>
              <a:buChar char="•"/>
            </a:pPr>
            <a:r>
              <a:rPr lang="en-US" sz="2800" dirty="0"/>
              <a:t>Dr. Sam </a:t>
            </a:r>
            <a:r>
              <a:rPr lang="en-US" sz="2800" dirty="0" err="1"/>
              <a:t>Nunes</a:t>
            </a:r>
            <a:r>
              <a:rPr lang="en-US" sz="2800" dirty="0"/>
              <a:t> arrived on a boat</a:t>
            </a:r>
          </a:p>
          <a:p>
            <a:pPr marL="731520" lvl="1" indent="-457200">
              <a:spcBef>
                <a:spcPts val="0"/>
              </a:spcBef>
              <a:buFont typeface="Arial" pitchFamily="34" charset="0"/>
              <a:buChar char="•"/>
            </a:pPr>
            <a:r>
              <a:rPr lang="en-US" sz="2800" dirty="0"/>
              <a:t>Colonists (including their only doctor) were dying of Yellow Fever</a:t>
            </a:r>
          </a:p>
          <a:p>
            <a:pPr marL="731520" lvl="1" indent="-457200">
              <a:spcBef>
                <a:spcPts val="0"/>
              </a:spcBef>
              <a:buFont typeface="Arial" pitchFamily="34" charset="0"/>
              <a:buChar char="•"/>
            </a:pPr>
            <a:r>
              <a:rPr lang="en-US" sz="2800" dirty="0"/>
              <a:t>Oglethorpe welcomed them with open arms even though it was against the King’s orders.</a:t>
            </a:r>
          </a:p>
          <a:p>
            <a:pPr lvl="1">
              <a:spcBef>
                <a:spcPts val="0"/>
              </a:spcBef>
            </a:pPr>
            <a:endParaRPr lang="en-US" sz="4800" dirty="0"/>
          </a:p>
        </p:txBody>
      </p:sp>
      <p:pic>
        <p:nvPicPr>
          <p:cNvPr id="4098" name="Picture 2" descr="Image result for salzbur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812" y="3286713"/>
            <a:ext cx="6395167" cy="357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8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381000"/>
            <a:ext cx="11963400" cy="1020762"/>
          </a:xfrm>
        </p:spPr>
        <p:txBody>
          <a:bodyPr>
            <a:noAutofit/>
          </a:bodyPr>
          <a:lstStyle/>
          <a:p>
            <a:pPr algn="ctr"/>
            <a:r>
              <a:rPr lang="en-US" sz="8800" dirty="0" err="1">
                <a:solidFill>
                  <a:srgbClr val="99FFCC"/>
                </a:solidFill>
                <a:latin typeface="Century Gothic" panose="020B0502020202020204" pitchFamily="34" charset="0"/>
              </a:rPr>
              <a:t>Salzburgers</a:t>
            </a:r>
            <a:r>
              <a:rPr lang="en-US" sz="8800" dirty="0">
                <a:solidFill>
                  <a:srgbClr val="99FFCC"/>
                </a:solidFill>
                <a:latin typeface="Century Gothic" panose="020B0502020202020204" pitchFamily="34" charset="0"/>
              </a:rPr>
              <a:t> in GA</a:t>
            </a:r>
          </a:p>
        </p:txBody>
      </p:sp>
      <p:sp>
        <p:nvSpPr>
          <p:cNvPr id="3" name="Content Placeholder 2"/>
          <p:cNvSpPr>
            <a:spLocks noGrp="1"/>
          </p:cNvSpPr>
          <p:nvPr>
            <p:ph idx="1"/>
          </p:nvPr>
        </p:nvSpPr>
        <p:spPr>
          <a:xfrm>
            <a:off x="-31086" y="1475924"/>
            <a:ext cx="6811298" cy="5105400"/>
          </a:xfrm>
        </p:spPr>
        <p:txBody>
          <a:bodyPr>
            <a:noAutofit/>
          </a:bodyPr>
          <a:lstStyle/>
          <a:p>
            <a:pPr marL="457200" lvl="0" indent="-457200">
              <a:spcBef>
                <a:spcPts val="0"/>
              </a:spcBef>
              <a:buFont typeface="Arial" pitchFamily="34" charset="0"/>
              <a:buChar char="•"/>
            </a:pPr>
            <a:r>
              <a:rPr lang="en-US" sz="3200" dirty="0">
                <a:latin typeface="Century Gothic" panose="020B0502020202020204" pitchFamily="34" charset="0"/>
              </a:rPr>
              <a:t>In 1734, a group known as </a:t>
            </a:r>
            <a:r>
              <a:rPr lang="en-US" sz="3200" dirty="0" err="1">
                <a:latin typeface="Century Gothic" panose="020B0502020202020204" pitchFamily="34" charset="0"/>
              </a:rPr>
              <a:t>Salzburgers</a:t>
            </a:r>
            <a:r>
              <a:rPr lang="en-US" sz="3200" dirty="0">
                <a:latin typeface="Century Gothic" panose="020B0502020202020204" pitchFamily="34" charset="0"/>
              </a:rPr>
              <a:t> arrived in search of religious freedom and a hope to begin a silk industry.</a:t>
            </a:r>
          </a:p>
          <a:p>
            <a:pPr marL="731520" lvl="1" indent="-457200">
              <a:spcBef>
                <a:spcPts val="0"/>
              </a:spcBef>
              <a:buFont typeface="Arial" pitchFamily="34" charset="0"/>
              <a:buChar char="•"/>
            </a:pPr>
            <a:r>
              <a:rPr lang="en-US" sz="2800" dirty="0">
                <a:latin typeface="Century Gothic" panose="020B0502020202020204" pitchFamily="34" charset="0"/>
              </a:rPr>
              <a:t>They were Austrian Lutherans. They founded a settlement Ebenezer.</a:t>
            </a:r>
          </a:p>
          <a:p>
            <a:pPr marL="731520" lvl="1" indent="-457200">
              <a:spcBef>
                <a:spcPts val="0"/>
              </a:spcBef>
              <a:buFont typeface="Arial" pitchFamily="34" charset="0"/>
              <a:buChar char="•"/>
            </a:pPr>
            <a:r>
              <a:rPr lang="en-US" sz="2800" dirty="0">
                <a:latin typeface="Century Gothic" panose="020B0502020202020204" pitchFamily="34" charset="0"/>
              </a:rPr>
              <a:t>Ebenezer's lumber became a valuable commodity.</a:t>
            </a:r>
          </a:p>
          <a:p>
            <a:pPr marL="731520" lvl="1" indent="-457200">
              <a:spcBef>
                <a:spcPts val="0"/>
              </a:spcBef>
              <a:buFont typeface="Arial" pitchFamily="34" charset="0"/>
              <a:buChar char="•"/>
            </a:pPr>
            <a:r>
              <a:rPr lang="en-US" sz="2800" dirty="0">
                <a:latin typeface="Century Gothic" panose="020B0502020202020204" pitchFamily="34" charset="0"/>
              </a:rPr>
              <a:t> Widows and orphans operated the first silk production in Georgia.</a:t>
            </a:r>
            <a:endParaRPr lang="en-US" sz="5400" dirty="0">
              <a:latin typeface="Century Gothic" panose="020B0502020202020204" pitchFamily="34" charset="0"/>
            </a:endParaRPr>
          </a:p>
          <a:p>
            <a:pPr marL="731520" lvl="1" indent="-457200">
              <a:spcBef>
                <a:spcPts val="0"/>
              </a:spcBef>
              <a:buFont typeface="Arial" pitchFamily="34" charset="0"/>
              <a:buChar char="•"/>
            </a:pPr>
            <a:r>
              <a:rPr lang="en-US" sz="2800" dirty="0">
                <a:latin typeface="Century Gothic" panose="020B0502020202020204" pitchFamily="34" charset="0"/>
              </a:rPr>
              <a:t>They were extremely hard workers and Oglethorpe liked them.</a:t>
            </a:r>
            <a:endParaRPr lang="en-US" sz="1200" dirty="0">
              <a:latin typeface="Century Gothic" panose="020B0502020202020204" pitchFamily="34" charset="0"/>
            </a:endParaRPr>
          </a:p>
        </p:txBody>
      </p:sp>
      <p:pic>
        <p:nvPicPr>
          <p:cNvPr id="4100" name="Picture 4" descr="Image result for salzbur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212" y="1828800"/>
            <a:ext cx="5408613" cy="439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27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188825" cy="1020762"/>
          </a:xfrm>
        </p:spPr>
        <p:txBody>
          <a:bodyPr>
            <a:noAutofit/>
          </a:bodyPr>
          <a:lstStyle/>
          <a:p>
            <a:pPr algn="ctr"/>
            <a:r>
              <a:rPr lang="en-US" sz="7200" dirty="0">
                <a:solidFill>
                  <a:srgbClr val="99FFCC"/>
                </a:solidFill>
                <a:latin typeface="Century Gothic" panose="020B0502020202020204" pitchFamily="34" charset="0"/>
              </a:rPr>
              <a:t>Don’t be a Malcontents!</a:t>
            </a:r>
          </a:p>
        </p:txBody>
      </p:sp>
      <p:sp>
        <p:nvSpPr>
          <p:cNvPr id="3" name="Content Placeholder 2"/>
          <p:cNvSpPr>
            <a:spLocks noGrp="1"/>
          </p:cNvSpPr>
          <p:nvPr>
            <p:ph idx="1"/>
          </p:nvPr>
        </p:nvSpPr>
        <p:spPr>
          <a:xfrm>
            <a:off x="150812" y="1600200"/>
            <a:ext cx="6248400" cy="5105400"/>
          </a:xfrm>
        </p:spPr>
        <p:txBody>
          <a:bodyPr>
            <a:noAutofit/>
          </a:bodyPr>
          <a:lstStyle/>
          <a:p>
            <a:pPr marL="457200" lvl="0" indent="-457200">
              <a:spcBef>
                <a:spcPts val="0"/>
              </a:spcBef>
              <a:buFont typeface="Arial" pitchFamily="34" charset="0"/>
              <a:buChar char="•"/>
            </a:pPr>
            <a:r>
              <a:rPr lang="en-US" sz="2800" dirty="0">
                <a:latin typeface="Century Gothic" panose="020B0502020202020204" pitchFamily="34" charset="0"/>
              </a:rPr>
              <a:t>They thought the rules kept the colony from being prosperous.</a:t>
            </a:r>
          </a:p>
          <a:p>
            <a:pPr marL="457200" lvl="0" indent="-457200">
              <a:spcBef>
                <a:spcPts val="0"/>
              </a:spcBef>
              <a:buFont typeface="Arial" pitchFamily="34" charset="0"/>
              <a:buChar char="•"/>
            </a:pPr>
            <a:r>
              <a:rPr lang="en-US" sz="2800" dirty="0">
                <a:latin typeface="Century Gothic" panose="020B0502020202020204" pitchFamily="34" charset="0"/>
              </a:rPr>
              <a:t>The dissenters became known as malcontents.</a:t>
            </a:r>
          </a:p>
          <a:p>
            <a:pPr marL="457200" lvl="0" indent="-457200">
              <a:spcBef>
                <a:spcPts val="0"/>
              </a:spcBef>
              <a:buFont typeface="Arial" pitchFamily="34" charset="0"/>
              <a:buChar char="•"/>
            </a:pPr>
            <a:r>
              <a:rPr lang="en-US" sz="2800" dirty="0">
                <a:latin typeface="Century Gothic" panose="020B0502020202020204" pitchFamily="34" charset="0"/>
              </a:rPr>
              <a:t>They complained about:</a:t>
            </a:r>
          </a:p>
          <a:p>
            <a:pPr marL="731520" lvl="1" indent="-457200">
              <a:spcBef>
                <a:spcPts val="0"/>
              </a:spcBef>
              <a:buFont typeface="Arial" pitchFamily="34" charset="0"/>
              <a:buChar char="•"/>
            </a:pPr>
            <a:r>
              <a:rPr lang="en-US" sz="2400" dirty="0">
                <a:latin typeface="Century Gothic" panose="020B0502020202020204" pitchFamily="34" charset="0"/>
              </a:rPr>
              <a:t>the limits placed on buying and selling land</a:t>
            </a:r>
          </a:p>
          <a:p>
            <a:pPr marL="731520" lvl="1" indent="-457200">
              <a:spcBef>
                <a:spcPts val="0"/>
              </a:spcBef>
              <a:buFont typeface="Arial" pitchFamily="34" charset="0"/>
              <a:buChar char="•"/>
            </a:pPr>
            <a:r>
              <a:rPr lang="en-US" sz="2400" dirty="0">
                <a:latin typeface="Century Gothic" panose="020B0502020202020204" pitchFamily="34" charset="0"/>
              </a:rPr>
              <a:t>the right to buy alcohol</a:t>
            </a:r>
          </a:p>
          <a:p>
            <a:pPr marL="731520" lvl="1" indent="-457200">
              <a:spcBef>
                <a:spcPts val="0"/>
              </a:spcBef>
              <a:buFont typeface="Arial" pitchFamily="34" charset="0"/>
              <a:buChar char="•"/>
            </a:pPr>
            <a:r>
              <a:rPr lang="en-US" sz="2400" dirty="0">
                <a:latin typeface="Century Gothic" panose="020B0502020202020204" pitchFamily="34" charset="0"/>
              </a:rPr>
              <a:t>the ban on slavery</a:t>
            </a:r>
          </a:p>
          <a:p>
            <a:pPr marL="457200" indent="-457200">
              <a:spcBef>
                <a:spcPts val="0"/>
              </a:spcBef>
              <a:buFont typeface="Arial" pitchFamily="34" charset="0"/>
              <a:buChar char="•"/>
            </a:pPr>
            <a:r>
              <a:rPr lang="en-US" sz="2800" dirty="0">
                <a:latin typeface="Century Gothic" panose="020B0502020202020204" pitchFamily="34" charset="0"/>
              </a:rPr>
              <a:t>Economics won out! </a:t>
            </a:r>
          </a:p>
          <a:p>
            <a:pPr marL="457200" indent="-457200">
              <a:spcBef>
                <a:spcPts val="0"/>
              </a:spcBef>
              <a:buFont typeface="Arial" pitchFamily="34" charset="0"/>
              <a:buChar char="•"/>
            </a:pPr>
            <a:r>
              <a:rPr lang="en-US" sz="2800" dirty="0">
                <a:latin typeface="Century Gothic" panose="020B0502020202020204" pitchFamily="34" charset="0"/>
              </a:rPr>
              <a:t>By 1750, slavery was legal, land could be bought and sold, and liquor could be produced and sold.</a:t>
            </a:r>
            <a:endParaRPr lang="en-US" sz="6600" dirty="0">
              <a:latin typeface="Century Gothic" panose="020B0502020202020204" pitchFamily="34" charset="0"/>
            </a:endParaRPr>
          </a:p>
        </p:txBody>
      </p:sp>
      <p:pic>
        <p:nvPicPr>
          <p:cNvPr id="5122" name="Picture 2" descr="Image result for malcont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426" y="1447800"/>
            <a:ext cx="5697229" cy="41737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georgia malcont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812" y="1884514"/>
            <a:ext cx="5942013" cy="494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8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381000"/>
            <a:ext cx="11963400" cy="1020762"/>
          </a:xfrm>
        </p:spPr>
        <p:txBody>
          <a:bodyPr>
            <a:noAutofit/>
          </a:bodyPr>
          <a:lstStyle/>
          <a:p>
            <a:pPr algn="ctr"/>
            <a:r>
              <a:rPr lang="en-US" sz="8800" dirty="0" err="1">
                <a:solidFill>
                  <a:srgbClr val="99FFCC"/>
                </a:solidFill>
                <a:latin typeface="Century Gothic" panose="020B0502020202020204" pitchFamily="34" charset="0"/>
              </a:rPr>
              <a:t>Scotish</a:t>
            </a:r>
            <a:r>
              <a:rPr lang="en-US" sz="8800" dirty="0">
                <a:solidFill>
                  <a:srgbClr val="99FFCC"/>
                </a:solidFill>
                <a:latin typeface="Century Gothic" panose="020B0502020202020204" pitchFamily="34" charset="0"/>
              </a:rPr>
              <a:t> in GA</a:t>
            </a:r>
          </a:p>
        </p:txBody>
      </p:sp>
      <p:sp>
        <p:nvSpPr>
          <p:cNvPr id="3" name="Content Placeholder 2"/>
          <p:cNvSpPr>
            <a:spLocks noGrp="1"/>
          </p:cNvSpPr>
          <p:nvPr>
            <p:ph idx="1"/>
          </p:nvPr>
        </p:nvSpPr>
        <p:spPr>
          <a:xfrm>
            <a:off x="-11113" y="1706562"/>
            <a:ext cx="6334125" cy="5105400"/>
          </a:xfrm>
        </p:spPr>
        <p:txBody>
          <a:bodyPr>
            <a:noAutofit/>
          </a:bodyPr>
          <a:lstStyle/>
          <a:p>
            <a:pPr marL="457200" lvl="0" indent="-457200">
              <a:spcBef>
                <a:spcPts val="0"/>
              </a:spcBef>
              <a:buFont typeface="Arial" pitchFamily="34" charset="0"/>
              <a:buChar char="•"/>
            </a:pPr>
            <a:r>
              <a:rPr lang="en-US" sz="3600" dirty="0">
                <a:latin typeface="Century Gothic" panose="020B0502020202020204" pitchFamily="34" charset="0"/>
              </a:rPr>
              <a:t>Oglethorpe brought over the Highland Scots</a:t>
            </a:r>
          </a:p>
          <a:p>
            <a:pPr marL="731520" lvl="1" indent="-457200">
              <a:spcBef>
                <a:spcPts val="0"/>
              </a:spcBef>
              <a:buFont typeface="Arial" pitchFamily="34" charset="0"/>
              <a:buChar char="•"/>
            </a:pPr>
            <a:r>
              <a:rPr lang="en-US" sz="3200" dirty="0">
                <a:latin typeface="Century Gothic" panose="020B0502020202020204" pitchFamily="34" charset="0"/>
              </a:rPr>
              <a:t>Known for being some of the best soldiers in the world</a:t>
            </a:r>
          </a:p>
          <a:p>
            <a:pPr marL="731520" lvl="1" indent="-457200">
              <a:spcBef>
                <a:spcPts val="0"/>
              </a:spcBef>
              <a:buFont typeface="Arial" pitchFamily="34" charset="0"/>
              <a:buChar char="•"/>
            </a:pPr>
            <a:r>
              <a:rPr lang="en-US" sz="3200" dirty="0">
                <a:latin typeface="Century Gothic" panose="020B0502020202020204" pitchFamily="34" charset="0"/>
              </a:rPr>
              <a:t>Oglethorpe wanted protection from the Spanish in Florida</a:t>
            </a:r>
          </a:p>
          <a:p>
            <a:pPr marL="731520" lvl="1" indent="-457200">
              <a:spcBef>
                <a:spcPts val="0"/>
              </a:spcBef>
              <a:buFont typeface="Arial" pitchFamily="34" charset="0"/>
              <a:buChar char="•"/>
            </a:pPr>
            <a:r>
              <a:rPr lang="en-US" sz="3200" dirty="0">
                <a:latin typeface="Century Gothic" panose="020B0502020202020204" pitchFamily="34" charset="0"/>
              </a:rPr>
              <a:t>They fought bravely in the Battle at Bloody Marsh.</a:t>
            </a:r>
          </a:p>
        </p:txBody>
      </p:sp>
      <p:pic>
        <p:nvPicPr>
          <p:cNvPr id="4098" name="Picture 2" descr="Image result for georgia highland sc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012" y="1401762"/>
            <a:ext cx="4275137" cy="53611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georgia highland sc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12" y="2244724"/>
            <a:ext cx="60960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49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6504" y="1981200"/>
            <a:ext cx="6704012" cy="5257800"/>
          </a:xfrm>
        </p:spPr>
        <p:txBody>
          <a:bodyPr>
            <a:noAutofit/>
          </a:bodyPr>
          <a:lstStyle/>
          <a:p>
            <a:pPr>
              <a:spcBef>
                <a:spcPct val="50000"/>
              </a:spcBef>
            </a:pPr>
            <a:r>
              <a:rPr lang="en-US" sz="4400" dirty="0">
                <a:latin typeface="Maiandra GD" panose="020E0502030308020204" pitchFamily="34" charset="0"/>
              </a:rPr>
              <a:t>Georgia became a Royal Colony when the Trustee Period ended in 1752.</a:t>
            </a:r>
          </a:p>
          <a:p>
            <a:pPr>
              <a:spcBef>
                <a:spcPct val="50000"/>
              </a:spcBef>
            </a:pPr>
            <a:r>
              <a:rPr lang="en-US" sz="4400" dirty="0">
                <a:latin typeface="Maiandra GD" panose="020E0502030308020204" pitchFamily="34" charset="0"/>
              </a:rPr>
              <a:t>Definition: </a:t>
            </a:r>
            <a:r>
              <a:rPr lang="en-US" sz="4400" b="1" u="sng" dirty="0">
                <a:latin typeface="Maiandra GD" panose="020E0502030308020204" pitchFamily="34" charset="0"/>
              </a:rPr>
              <a:t>Royal Colony </a:t>
            </a:r>
            <a:r>
              <a:rPr lang="en-US" sz="4400" dirty="0">
                <a:latin typeface="Maiandra GD" panose="020E0502030308020204" pitchFamily="34" charset="0"/>
              </a:rPr>
              <a:t>– Colony overseen by the crown of England.</a:t>
            </a:r>
          </a:p>
        </p:txBody>
      </p:sp>
      <p:sp>
        <p:nvSpPr>
          <p:cNvPr id="3" name="Title 2"/>
          <p:cNvSpPr>
            <a:spLocks noGrp="1"/>
          </p:cNvSpPr>
          <p:nvPr>
            <p:ph type="title"/>
          </p:nvPr>
        </p:nvSpPr>
        <p:spPr/>
        <p:txBody>
          <a:bodyPr>
            <a:noAutofit/>
          </a:bodyPr>
          <a:lstStyle/>
          <a:p>
            <a:pPr algn="ctr"/>
            <a:r>
              <a:rPr lang="en-US" sz="7200" dirty="0">
                <a:solidFill>
                  <a:srgbClr val="99FFCC"/>
                </a:solidFill>
                <a:latin typeface="Berlin Sans FB" panose="020E0602020502020306" pitchFamily="34" charset="0"/>
              </a:rPr>
              <a:t>Change in Government</a:t>
            </a:r>
          </a:p>
        </p:txBody>
      </p:sp>
      <p:pic>
        <p:nvPicPr>
          <p:cNvPr id="2050"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012" y="1370390"/>
            <a:ext cx="4438650" cy="55195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l="25751" r="12446" b="33022"/>
          <a:stretch/>
        </p:blipFill>
        <p:spPr bwMode="auto">
          <a:xfrm>
            <a:off x="7687493" y="1306129"/>
            <a:ext cx="4191000" cy="56480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l="36869" r="21929" b="63448"/>
          <a:stretch/>
        </p:blipFill>
        <p:spPr bwMode="auto">
          <a:xfrm>
            <a:off x="7400031" y="1501272"/>
            <a:ext cx="4765923"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927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5985" y="1570703"/>
            <a:ext cx="12114213" cy="5257800"/>
          </a:xfrm>
        </p:spPr>
        <p:txBody>
          <a:bodyPr>
            <a:normAutofit/>
          </a:bodyPr>
          <a:lstStyle/>
          <a:p>
            <a:pPr>
              <a:spcBef>
                <a:spcPct val="50000"/>
              </a:spcBef>
            </a:pPr>
            <a:r>
              <a:rPr lang="en-US" sz="3200" dirty="0">
                <a:latin typeface="Maiandra GD" panose="020E0502030308020204" pitchFamily="34" charset="0"/>
              </a:rPr>
              <a:t>The British Parliament had to pass a charter in order for Georgia to become an official Royal Colony.  This process took two years.  Georgia would not get its first official royal governor until 1754.  </a:t>
            </a:r>
          </a:p>
          <a:p>
            <a:pPr>
              <a:spcBef>
                <a:spcPct val="50000"/>
              </a:spcBef>
            </a:pPr>
            <a:r>
              <a:rPr lang="en-US" sz="3200" dirty="0">
                <a:latin typeface="Maiandra GD" panose="020E0502030308020204" pitchFamily="34" charset="0"/>
              </a:rPr>
              <a:t>The government of Georgia would change drastically as the people, under the leadership of the Royal Governors, would have to learn to govern themselves.</a:t>
            </a:r>
          </a:p>
        </p:txBody>
      </p:sp>
      <p:sp>
        <p:nvSpPr>
          <p:cNvPr id="3" name="Title 2"/>
          <p:cNvSpPr>
            <a:spLocks noGrp="1"/>
          </p:cNvSpPr>
          <p:nvPr>
            <p:ph type="title"/>
          </p:nvPr>
        </p:nvSpPr>
        <p:spPr>
          <a:xfrm>
            <a:off x="1522414" y="274638"/>
            <a:ext cx="9829798" cy="1020762"/>
          </a:xfrm>
        </p:spPr>
        <p:txBody>
          <a:bodyPr>
            <a:noAutofit/>
          </a:bodyPr>
          <a:lstStyle/>
          <a:p>
            <a:pPr algn="ctr"/>
            <a:r>
              <a:rPr lang="en-US" sz="7200" dirty="0">
                <a:solidFill>
                  <a:srgbClr val="99FFCC"/>
                </a:solidFill>
                <a:latin typeface="Berlin Sans FB" panose="020E0602020502020306" pitchFamily="34" charset="0"/>
              </a:rPr>
              <a:t>Change in Government</a:t>
            </a:r>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412" y="4274161"/>
            <a:ext cx="5303786" cy="254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78127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1" y="274638"/>
            <a:ext cx="6858001" cy="1020762"/>
          </a:xfrm>
        </p:spPr>
        <p:txBody>
          <a:bodyPr>
            <a:noAutofit/>
          </a:bodyPr>
          <a:lstStyle/>
          <a:p>
            <a:pPr algn="ctr"/>
            <a:r>
              <a:rPr lang="en-US" sz="6000" dirty="0">
                <a:solidFill>
                  <a:srgbClr val="99FFCC"/>
                </a:solidFill>
                <a:latin typeface="Berlin Sans FB" panose="020E0602020502020306" pitchFamily="34" charset="0"/>
              </a:rPr>
              <a:t>Land Ownership…</a:t>
            </a:r>
          </a:p>
        </p:txBody>
      </p:sp>
      <p:sp>
        <p:nvSpPr>
          <p:cNvPr id="2" name="Rectangle 1"/>
          <p:cNvSpPr/>
          <p:nvPr/>
        </p:nvSpPr>
        <p:spPr>
          <a:xfrm>
            <a:off x="115092" y="1676400"/>
            <a:ext cx="6360320" cy="5047536"/>
          </a:xfrm>
          <a:prstGeom prst="rect">
            <a:avLst/>
          </a:prstGeom>
        </p:spPr>
        <p:txBody>
          <a:bodyPr wrap="square">
            <a:spAutoFit/>
          </a:bodyPr>
          <a:lstStyle/>
          <a:p>
            <a:pPr marL="342900" indent="-342900">
              <a:lnSpc>
                <a:spcPct val="80000"/>
              </a:lnSpc>
              <a:spcBef>
                <a:spcPct val="50000"/>
              </a:spcBef>
              <a:buFont typeface="Arial" panose="020B0604020202020204" pitchFamily="34" charset="0"/>
              <a:buChar char="•"/>
            </a:pPr>
            <a:r>
              <a:rPr lang="en-US" sz="2800" dirty="0">
                <a:latin typeface="Maiandra GD" panose="020E0502030308020204" pitchFamily="34" charset="0"/>
              </a:rPr>
              <a:t>Trustee Land Ownership:</a:t>
            </a:r>
          </a:p>
          <a:p>
            <a:pPr marL="800100" lvl="1" indent="-342900">
              <a:lnSpc>
                <a:spcPct val="80000"/>
              </a:lnSpc>
              <a:spcBef>
                <a:spcPct val="50000"/>
              </a:spcBef>
              <a:buFont typeface="Arial" panose="020B0604020202020204" pitchFamily="34" charset="0"/>
              <a:buChar char="•"/>
            </a:pPr>
            <a:r>
              <a:rPr lang="en-US" sz="2800" dirty="0">
                <a:latin typeface="Maiandra GD" panose="020E0502030308020204" pitchFamily="34" charset="0"/>
              </a:rPr>
              <a:t>Through “charity” 50 acres of land max</a:t>
            </a:r>
          </a:p>
          <a:p>
            <a:pPr marL="800100" lvl="1" indent="-342900">
              <a:lnSpc>
                <a:spcPct val="80000"/>
              </a:lnSpc>
              <a:spcBef>
                <a:spcPct val="50000"/>
              </a:spcBef>
              <a:buFont typeface="Arial" panose="020B0604020202020204" pitchFamily="34" charset="0"/>
              <a:buChar char="•"/>
            </a:pPr>
            <a:r>
              <a:rPr lang="en-US" sz="2800" dirty="0">
                <a:latin typeface="Maiandra GD" panose="020E0502030308020204" pitchFamily="34" charset="0"/>
              </a:rPr>
              <a:t>Colonists purchase 500 acres max</a:t>
            </a:r>
          </a:p>
          <a:p>
            <a:pPr marL="800100" lvl="1" indent="-342900">
              <a:lnSpc>
                <a:spcPct val="80000"/>
              </a:lnSpc>
              <a:spcBef>
                <a:spcPct val="50000"/>
              </a:spcBef>
              <a:buFont typeface="Arial" panose="020B0604020202020204" pitchFamily="34" charset="0"/>
              <a:buChar char="•"/>
            </a:pPr>
            <a:r>
              <a:rPr lang="en-US" sz="2800" dirty="0">
                <a:latin typeface="Maiandra GD" panose="020E0502030308020204" pitchFamily="34" charset="0"/>
              </a:rPr>
              <a:t>Men only</a:t>
            </a:r>
          </a:p>
          <a:p>
            <a:pPr marL="342900" indent="-342900">
              <a:lnSpc>
                <a:spcPct val="80000"/>
              </a:lnSpc>
              <a:spcBef>
                <a:spcPct val="50000"/>
              </a:spcBef>
              <a:buFont typeface="Arial" panose="020B0604020202020204" pitchFamily="34" charset="0"/>
              <a:buChar char="•"/>
            </a:pPr>
            <a:r>
              <a:rPr lang="en-US" sz="2800" dirty="0">
                <a:latin typeface="Maiandra GD" panose="020E0502030308020204" pitchFamily="34" charset="0"/>
              </a:rPr>
              <a:t>Royal Land Ownership:</a:t>
            </a:r>
          </a:p>
          <a:p>
            <a:pPr marL="800100" lvl="1" indent="-342900">
              <a:lnSpc>
                <a:spcPct val="80000"/>
              </a:lnSpc>
              <a:spcBef>
                <a:spcPct val="50000"/>
              </a:spcBef>
              <a:buFont typeface="Arial" panose="020B0604020202020204" pitchFamily="34" charset="0"/>
              <a:buChar char="•"/>
            </a:pPr>
            <a:r>
              <a:rPr lang="en-US" sz="2800" dirty="0">
                <a:latin typeface="Maiandra GD" panose="020E0502030308020204" pitchFamily="34" charset="0"/>
              </a:rPr>
              <a:t>Anyone could purchase more land, no max</a:t>
            </a:r>
          </a:p>
          <a:p>
            <a:pPr marL="800100" lvl="1" indent="-342900">
              <a:lnSpc>
                <a:spcPct val="80000"/>
              </a:lnSpc>
              <a:spcBef>
                <a:spcPct val="50000"/>
              </a:spcBef>
              <a:buFont typeface="Arial" panose="020B0604020202020204" pitchFamily="34" charset="0"/>
              <a:buChar char="•"/>
            </a:pPr>
            <a:r>
              <a:rPr lang="en-US" sz="2800" dirty="0">
                <a:latin typeface="Maiandra GD" panose="020E0502030308020204" pitchFamily="34" charset="0"/>
              </a:rPr>
              <a:t>Permission to use slaves</a:t>
            </a:r>
          </a:p>
          <a:p>
            <a:pPr marL="800100" lvl="1" indent="-342900">
              <a:lnSpc>
                <a:spcPct val="80000"/>
              </a:lnSpc>
              <a:spcBef>
                <a:spcPct val="50000"/>
              </a:spcBef>
              <a:buFont typeface="Arial" panose="020B0604020202020204" pitchFamily="34" charset="0"/>
              <a:buChar char="•"/>
            </a:pPr>
            <a:r>
              <a:rPr lang="en-US" sz="2800" dirty="0">
                <a:latin typeface="Maiandra GD" panose="020E0502030308020204" pitchFamily="34" charset="0"/>
              </a:rPr>
              <a:t>Women could inherit land</a:t>
            </a:r>
          </a:p>
        </p:txBody>
      </p:sp>
      <p:pic>
        <p:nvPicPr>
          <p:cNvPr id="10242" name="Picture 2" descr="Image result for colonial georgia land owne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579" y="-42497"/>
            <a:ext cx="3505200" cy="343779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colonial georgia map outline"/>
          <p:cNvPicPr>
            <a:picLocks noChangeAspect="1" noChangeArrowheads="1"/>
          </p:cNvPicPr>
          <p:nvPr/>
        </p:nvPicPr>
        <p:blipFill rotWithShape="1">
          <a:blip r:embed="rId3">
            <a:extLst>
              <a:ext uri="{28A0092B-C50C-407E-A947-70E740481C1C}">
                <a14:useLocalDpi xmlns:a14="http://schemas.microsoft.com/office/drawing/2010/main" val="0"/>
              </a:ext>
            </a:extLst>
          </a:blip>
          <a:srcRect t="34839" r="42000"/>
          <a:stretch/>
        </p:blipFill>
        <p:spPr bwMode="auto">
          <a:xfrm>
            <a:off x="6475412" y="2992693"/>
            <a:ext cx="4419600"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815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1" y="274638"/>
            <a:ext cx="6781801" cy="1020762"/>
          </a:xfrm>
        </p:spPr>
        <p:txBody>
          <a:bodyPr>
            <a:noAutofit/>
          </a:bodyPr>
          <a:lstStyle/>
          <a:p>
            <a:pPr algn="ctr"/>
            <a:r>
              <a:rPr lang="en-US" sz="8000" dirty="0">
                <a:solidFill>
                  <a:srgbClr val="99FFCC"/>
                </a:solidFill>
                <a:latin typeface="Berlin Sans FB" panose="020E0602020502020306" pitchFamily="34" charset="0"/>
              </a:rPr>
              <a:t>Slavery</a:t>
            </a:r>
          </a:p>
        </p:txBody>
      </p:sp>
      <p:sp>
        <p:nvSpPr>
          <p:cNvPr id="2" name="Rectangle 1"/>
          <p:cNvSpPr/>
          <p:nvPr/>
        </p:nvSpPr>
        <p:spPr>
          <a:xfrm>
            <a:off x="-28627" y="1612880"/>
            <a:ext cx="6475412" cy="3416320"/>
          </a:xfrm>
          <a:prstGeom prst="rect">
            <a:avLst/>
          </a:prstGeom>
        </p:spPr>
        <p:txBody>
          <a:bodyPr wrap="square">
            <a:spAutoFit/>
          </a:bodyPr>
          <a:lstStyle/>
          <a:p>
            <a:pPr marL="342900" indent="-342900">
              <a:lnSpc>
                <a:spcPct val="80000"/>
              </a:lnSpc>
              <a:spcBef>
                <a:spcPct val="50000"/>
              </a:spcBef>
              <a:buFont typeface="Arial" panose="020B0604020202020204" pitchFamily="34" charset="0"/>
              <a:buChar char="•"/>
            </a:pPr>
            <a:r>
              <a:rPr lang="en-US" sz="2400" dirty="0">
                <a:latin typeface="Maiandra GD" panose="020E0502030308020204" pitchFamily="34" charset="0"/>
              </a:rPr>
              <a:t>Slavery was not allowed by Oglethorpe and the Trustees</a:t>
            </a:r>
          </a:p>
          <a:p>
            <a:pPr marL="342900" indent="-342900">
              <a:lnSpc>
                <a:spcPct val="80000"/>
              </a:lnSpc>
              <a:spcBef>
                <a:spcPct val="50000"/>
              </a:spcBef>
              <a:buFont typeface="Arial" panose="020B0604020202020204" pitchFamily="34" charset="0"/>
              <a:buChar char="•"/>
            </a:pPr>
            <a:r>
              <a:rPr lang="en-US" sz="2400" dirty="0">
                <a:latin typeface="Maiandra GD" panose="020E0502030308020204" pitchFamily="34" charset="0"/>
              </a:rPr>
              <a:t>Royal Colony: </a:t>
            </a:r>
          </a:p>
          <a:p>
            <a:pPr marL="800100" lvl="1" indent="-342900">
              <a:lnSpc>
                <a:spcPct val="80000"/>
              </a:lnSpc>
              <a:spcBef>
                <a:spcPct val="50000"/>
              </a:spcBef>
              <a:buFont typeface="Arial" panose="020B0604020202020204" pitchFamily="34" charset="0"/>
              <a:buChar char="•"/>
            </a:pPr>
            <a:r>
              <a:rPr lang="en-US" sz="2400" dirty="0">
                <a:latin typeface="Maiandra GD" panose="020E0502030308020204" pitchFamily="34" charset="0"/>
              </a:rPr>
              <a:t>Wealthy colonists who could afford to buy enslaved people demanded to be allowed to bring them to Georgia.  Many farmers believed that in order to compete with neighboring states (like South Carolina) they had to be allowed to own slaves.</a:t>
            </a:r>
          </a:p>
        </p:txBody>
      </p:sp>
      <p:pic>
        <p:nvPicPr>
          <p:cNvPr id="9218" name="Picture 2" descr="Image result for colonial georgia slavery"/>
          <p:cNvPicPr>
            <a:picLocks noChangeAspect="1" noChangeArrowheads="1"/>
          </p:cNvPicPr>
          <p:nvPr/>
        </p:nvPicPr>
        <p:blipFill rotWithShape="1">
          <a:blip r:embed="rId2">
            <a:extLst>
              <a:ext uri="{28A0092B-C50C-407E-A947-70E740481C1C}">
                <a14:useLocalDpi xmlns:a14="http://schemas.microsoft.com/office/drawing/2010/main" val="0"/>
              </a:ext>
            </a:extLst>
          </a:blip>
          <a:srcRect l="10432" r="11166"/>
          <a:stretch/>
        </p:blipFill>
        <p:spPr bwMode="auto">
          <a:xfrm>
            <a:off x="6579161" y="457200"/>
            <a:ext cx="5484813" cy="3931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a:off x="6656" y="4994793"/>
            <a:ext cx="12189695" cy="1618905"/>
          </a:xfrm>
          <a:prstGeom prst="rect">
            <a:avLst/>
          </a:prstGeom>
        </p:spPr>
        <p:txBody>
          <a:bodyPr wrap="square">
            <a:spAutoFit/>
          </a:bodyPr>
          <a:lstStyle/>
          <a:p>
            <a:pPr marL="342900" indent="-342900">
              <a:lnSpc>
                <a:spcPct val="80000"/>
              </a:lnSpc>
              <a:spcBef>
                <a:spcPct val="50000"/>
              </a:spcBef>
              <a:buFont typeface="Arial" panose="020B0604020202020204" pitchFamily="34" charset="0"/>
              <a:buChar char="•"/>
            </a:pPr>
            <a:r>
              <a:rPr lang="en-US" sz="2400" dirty="0">
                <a:latin typeface="Maiandra GD" panose="020E0502030308020204" pitchFamily="34" charset="0"/>
              </a:rPr>
              <a:t>Between 1750 and 1775, the number of Africans living in slavery increased from 500 to 18,000.  These slaves had no rights, were not allowed to marry, were not allowed to live where they wanted, and were not allowed to learn to read or write.  Slaves who broke these rules were punished, including beatings, whippings, separation from friends and family, and even death.  </a:t>
            </a:r>
            <a:r>
              <a:rPr lang="en-US" sz="2800" dirty="0">
                <a:latin typeface="Maiandra GD" panose="020E0502030308020204" pitchFamily="34" charset="0"/>
              </a:rPr>
              <a:t>      </a:t>
            </a:r>
            <a:endParaRPr lang="en-US" sz="3600" dirty="0">
              <a:latin typeface="Maiandra GD" panose="020E0502030308020204" pitchFamily="34" charset="0"/>
            </a:endParaRPr>
          </a:p>
        </p:txBody>
      </p:sp>
    </p:spTree>
    <p:extLst>
      <p:ext uri="{BB962C8B-B14F-4D97-AF65-F5344CB8AC3E}">
        <p14:creationId xmlns:p14="http://schemas.microsoft.com/office/powerpoint/2010/main" val="14366992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74612" y="1600200"/>
            <a:ext cx="6934200" cy="5257800"/>
          </a:xfrm>
        </p:spPr>
        <p:txBody>
          <a:bodyPr>
            <a:noAutofit/>
          </a:bodyPr>
          <a:lstStyle/>
          <a:p>
            <a:pPr marL="342900" indent="-342900">
              <a:buFont typeface="Arial" pitchFamily="34" charset="0"/>
              <a:buChar char="•"/>
            </a:pPr>
            <a:r>
              <a:rPr lang="en-US" sz="2800" dirty="0">
                <a:latin typeface="Century Gothic" panose="020B0502020202020204" pitchFamily="34" charset="0"/>
              </a:rPr>
              <a:t>Oglethorpe asked King George II to award a </a:t>
            </a:r>
            <a:r>
              <a:rPr lang="en-US" sz="2800" b="1" dirty="0">
                <a:latin typeface="Century Gothic" panose="020B0502020202020204" pitchFamily="34" charset="0"/>
              </a:rPr>
              <a:t>charter</a:t>
            </a:r>
            <a:r>
              <a:rPr lang="en-US" sz="2800" dirty="0">
                <a:latin typeface="Century Gothic" panose="020B0502020202020204" pitchFamily="34" charset="0"/>
              </a:rPr>
              <a:t> that would allow a colony to be established south of the Carolinas.</a:t>
            </a:r>
          </a:p>
          <a:p>
            <a:pPr marL="301752" lvl="1" indent="0" algn="l">
              <a:buNone/>
            </a:pPr>
            <a:r>
              <a:rPr lang="en-US" sz="2800" dirty="0">
                <a:latin typeface="Century Gothic" panose="020B0502020202020204" pitchFamily="34" charset="0"/>
              </a:rPr>
              <a:t>*</a:t>
            </a:r>
            <a:r>
              <a:rPr lang="en-US" sz="2800" b="1" dirty="0">
                <a:latin typeface="Century Gothic" panose="020B0502020202020204" pitchFamily="34" charset="0"/>
              </a:rPr>
              <a:t>Charter</a:t>
            </a:r>
            <a:r>
              <a:rPr lang="en-US" sz="2800" dirty="0">
                <a:latin typeface="Century Gothic" panose="020B0502020202020204" pitchFamily="34" charset="0"/>
              </a:rPr>
              <a:t>: a written document signed by the king that granted certain rights</a:t>
            </a:r>
          </a:p>
          <a:p>
            <a:pPr marL="301752" lvl="1" indent="0" algn="l">
              <a:buNone/>
            </a:pPr>
            <a:r>
              <a:rPr lang="en-US" sz="2800" dirty="0">
                <a:latin typeface="Century Gothic" panose="020B0502020202020204" pitchFamily="34" charset="0"/>
              </a:rPr>
              <a:t>*</a:t>
            </a:r>
            <a:r>
              <a:rPr lang="en-US" sz="3200" b="1" u="sng" dirty="0">
                <a:solidFill>
                  <a:srgbClr val="A0DC9C"/>
                </a:solidFill>
                <a:latin typeface="Century Gothic" panose="020B0502020202020204" pitchFamily="34" charset="0"/>
              </a:rPr>
              <a:t>Charter of 1732</a:t>
            </a:r>
            <a:r>
              <a:rPr lang="en-US" sz="2800" dirty="0">
                <a:latin typeface="Century Gothic" panose="020B0502020202020204" pitchFamily="34" charset="0"/>
              </a:rPr>
              <a:t>: outlined in detail the reasons for Georgia’s settlement and rules for the colonists.</a:t>
            </a:r>
          </a:p>
          <a:p>
            <a:pPr marL="301752" lvl="1" indent="0" algn="l">
              <a:buNone/>
            </a:pPr>
            <a:r>
              <a:rPr lang="en-US" sz="2800" dirty="0">
                <a:latin typeface="Century Gothic" panose="020B0502020202020204" pitchFamily="34" charset="0"/>
              </a:rPr>
              <a:t>	-Example: religious freedom, except Catholics and Jews</a:t>
            </a:r>
          </a:p>
        </p:txBody>
      </p:sp>
      <p:sp>
        <p:nvSpPr>
          <p:cNvPr id="3" name="Title 2"/>
          <p:cNvSpPr>
            <a:spLocks noGrp="1"/>
          </p:cNvSpPr>
          <p:nvPr>
            <p:ph type="title"/>
          </p:nvPr>
        </p:nvSpPr>
        <p:spPr>
          <a:xfrm>
            <a:off x="74611" y="274638"/>
            <a:ext cx="12076183" cy="1020762"/>
          </a:xfrm>
        </p:spPr>
        <p:txBody>
          <a:bodyPr>
            <a:noAutofit/>
          </a:bodyPr>
          <a:lstStyle/>
          <a:p>
            <a:pPr algn="ctr"/>
            <a:r>
              <a:rPr lang="en-US" sz="6000" dirty="0">
                <a:solidFill>
                  <a:srgbClr val="99FFCC"/>
                </a:solidFill>
                <a:latin typeface="Century Gothic" panose="020B0502020202020204" pitchFamily="34" charset="0"/>
              </a:rPr>
              <a:t>Reasons for founding Georgia</a:t>
            </a:r>
          </a:p>
        </p:txBody>
      </p:sp>
      <p:pic>
        <p:nvPicPr>
          <p:cNvPr id="6146" name="Picture 2" descr="Image result for charter of 17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507" y="1295400"/>
            <a:ext cx="5236288" cy="3733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charter of 17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412" y="4380629"/>
            <a:ext cx="3694183" cy="247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4202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oyal colony 17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82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3976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colonial georgia land owne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9" y="0"/>
            <a:ext cx="122666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2184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6324600" cy="4267200"/>
          </a:xfrm>
        </p:spPr>
        <p:txBody>
          <a:bodyPr>
            <a:noAutofit/>
          </a:bodyPr>
          <a:lstStyle/>
          <a:p>
            <a:pPr marL="342900" indent="-342900">
              <a:buFont typeface="Arial" pitchFamily="34" charset="0"/>
              <a:buChar char="•"/>
            </a:pPr>
            <a:r>
              <a:rPr lang="en-US" sz="3600" b="1" dirty="0">
                <a:latin typeface="Century Gothic" panose="020B0502020202020204" pitchFamily="34" charset="0"/>
              </a:rPr>
              <a:t>Defense</a:t>
            </a:r>
            <a:r>
              <a:rPr lang="en-US" sz="3600" dirty="0">
                <a:latin typeface="Century Gothic" panose="020B0502020202020204" pitchFamily="34" charset="0"/>
              </a:rPr>
              <a:t>: The most important reason for founding Georgia</a:t>
            </a:r>
          </a:p>
          <a:p>
            <a:pPr marL="274320" lvl="1" indent="0">
              <a:buNone/>
            </a:pPr>
            <a:r>
              <a:rPr lang="en-US" sz="3600" dirty="0">
                <a:latin typeface="Century Gothic" panose="020B0502020202020204" pitchFamily="34" charset="0"/>
              </a:rPr>
              <a:t>*South Carolina was constantly threatened by </a:t>
            </a:r>
            <a:r>
              <a:rPr lang="en-US" sz="3600" b="1" dirty="0">
                <a:latin typeface="Century Gothic" panose="020B0502020202020204" pitchFamily="34" charset="0"/>
              </a:rPr>
              <a:t>Spain</a:t>
            </a:r>
            <a:r>
              <a:rPr lang="en-US" sz="3600" dirty="0">
                <a:latin typeface="Century Gothic" panose="020B0502020202020204" pitchFamily="34" charset="0"/>
              </a:rPr>
              <a:t> in Florida.</a:t>
            </a:r>
          </a:p>
          <a:p>
            <a:pPr marL="274320" lvl="1" indent="0">
              <a:buNone/>
            </a:pPr>
            <a:r>
              <a:rPr lang="en-US" sz="3600" dirty="0">
                <a:latin typeface="Century Gothic" panose="020B0502020202020204" pitchFamily="34" charset="0"/>
              </a:rPr>
              <a:t>*Georgia’s primary role was to serve as a </a:t>
            </a:r>
            <a:r>
              <a:rPr lang="en-US" sz="3600" b="1" dirty="0">
                <a:latin typeface="Century Gothic" panose="020B0502020202020204" pitchFamily="34" charset="0"/>
              </a:rPr>
              <a:t>military buffer </a:t>
            </a:r>
            <a:r>
              <a:rPr lang="en-US" sz="3600" dirty="0">
                <a:latin typeface="Century Gothic" panose="020B0502020202020204" pitchFamily="34" charset="0"/>
              </a:rPr>
              <a:t>between the two.</a:t>
            </a:r>
          </a:p>
          <a:p>
            <a:endParaRPr lang="en-US" sz="3600" dirty="0">
              <a:latin typeface="Century Gothic" panose="020B0502020202020204" pitchFamily="34" charset="0"/>
            </a:endParaRPr>
          </a:p>
        </p:txBody>
      </p:sp>
      <p:sp>
        <p:nvSpPr>
          <p:cNvPr id="5" name="Title 2"/>
          <p:cNvSpPr>
            <a:spLocks noGrp="1"/>
          </p:cNvSpPr>
          <p:nvPr>
            <p:ph type="title"/>
          </p:nvPr>
        </p:nvSpPr>
        <p:spPr>
          <a:xfrm>
            <a:off x="-1" y="274638"/>
            <a:ext cx="12188825" cy="1020762"/>
          </a:xfrm>
        </p:spPr>
        <p:txBody>
          <a:bodyPr>
            <a:noAutofit/>
          </a:bodyPr>
          <a:lstStyle/>
          <a:p>
            <a:pPr algn="ctr"/>
            <a:r>
              <a:rPr lang="en-US" sz="6000" dirty="0">
                <a:solidFill>
                  <a:srgbClr val="99FFCC"/>
                </a:solidFill>
                <a:latin typeface="Century Gothic" panose="020B0502020202020204" pitchFamily="34" charset="0"/>
              </a:rPr>
              <a:t>Reasons for founding Georgia</a:t>
            </a:r>
          </a:p>
        </p:txBody>
      </p:sp>
      <p:pic>
        <p:nvPicPr>
          <p:cNvPr id="7172" name="Picture 4" descr="Image result for georgia military buf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826" y="1828800"/>
            <a:ext cx="6095999"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88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74612" y="1676400"/>
            <a:ext cx="8458200" cy="4800600"/>
          </a:xfrm>
        </p:spPr>
        <p:txBody>
          <a:bodyPr>
            <a:noAutofit/>
          </a:bodyPr>
          <a:lstStyle/>
          <a:p>
            <a:pPr marL="342900" indent="-342900">
              <a:buFont typeface="Arial" pitchFamily="34" charset="0"/>
              <a:buChar char="•"/>
            </a:pPr>
            <a:r>
              <a:rPr lang="en-US" b="1" dirty="0">
                <a:latin typeface="Century Gothic" panose="020B0502020202020204" pitchFamily="34" charset="0"/>
              </a:rPr>
              <a:t>Economics</a:t>
            </a:r>
            <a:r>
              <a:rPr lang="en-US" dirty="0">
                <a:latin typeface="Century Gothic" panose="020B0502020202020204" pitchFamily="34" charset="0"/>
              </a:rPr>
              <a:t>: Britain’s economic policy of </a:t>
            </a:r>
            <a:r>
              <a:rPr lang="en-US" b="1" dirty="0">
                <a:latin typeface="Century Gothic" panose="020B0502020202020204" pitchFamily="34" charset="0"/>
              </a:rPr>
              <a:t>mercantilism</a:t>
            </a:r>
          </a:p>
          <a:p>
            <a:pPr marL="342900" lvl="1" indent="-342900">
              <a:buFont typeface="Wingdings" pitchFamily="2" charset="2"/>
              <a:buChar char="v"/>
            </a:pPr>
            <a:r>
              <a:rPr lang="en-US" sz="2400" dirty="0">
                <a:latin typeface="Century Gothic" panose="020B0502020202020204" pitchFamily="34" charset="0"/>
              </a:rPr>
              <a:t> - Mercantilism: to build economic strength, a nation must </a:t>
            </a:r>
            <a:r>
              <a:rPr lang="en-US" sz="2400" b="1" dirty="0">
                <a:latin typeface="Century Gothic" panose="020B0502020202020204" pitchFamily="34" charset="0"/>
              </a:rPr>
              <a:t>export</a:t>
            </a:r>
            <a:r>
              <a:rPr lang="en-US" sz="2400" dirty="0">
                <a:latin typeface="Century Gothic" panose="020B0502020202020204" pitchFamily="34" charset="0"/>
              </a:rPr>
              <a:t> more than it </a:t>
            </a:r>
            <a:r>
              <a:rPr lang="en-US" sz="2400" b="1" dirty="0">
                <a:latin typeface="Century Gothic" panose="020B0502020202020204" pitchFamily="34" charset="0"/>
              </a:rPr>
              <a:t>imports.</a:t>
            </a:r>
          </a:p>
          <a:p>
            <a:pPr marL="342900" lvl="1" indent="-342900">
              <a:buFont typeface="Wingdings" pitchFamily="2" charset="2"/>
              <a:buChar char="v"/>
            </a:pPr>
            <a:r>
              <a:rPr lang="en-US" sz="2400" dirty="0">
                <a:latin typeface="Century Gothic" panose="020B0502020202020204" pitchFamily="34" charset="0"/>
              </a:rPr>
              <a:t> - Britain used the raw goods (</a:t>
            </a:r>
            <a:r>
              <a:rPr lang="en-US" sz="2400" b="1" dirty="0">
                <a:latin typeface="Century Gothic" panose="020B0502020202020204" pitchFamily="34" charset="0"/>
              </a:rPr>
              <a:t>natural resources</a:t>
            </a:r>
            <a:r>
              <a:rPr lang="en-US" sz="2400" dirty="0">
                <a:latin typeface="Century Gothic" panose="020B0502020202020204" pitchFamily="34" charset="0"/>
              </a:rPr>
              <a:t>) to produce manufactured goods that were sold in European markets and back to the colonies.</a:t>
            </a:r>
          </a:p>
          <a:p>
            <a:pPr marL="342900" lvl="1" indent="-342900">
              <a:buFont typeface="Wingdings" pitchFamily="2" charset="2"/>
              <a:buChar char="v"/>
            </a:pPr>
            <a:r>
              <a:rPr lang="en-US" sz="2400" dirty="0">
                <a:latin typeface="Century Gothic" panose="020B0502020202020204" pitchFamily="34" charset="0"/>
              </a:rPr>
              <a:t> - The natural resources Georgia was responsible for:</a:t>
            </a:r>
          </a:p>
          <a:p>
            <a:pPr marL="1188720" lvl="2" indent="-342900">
              <a:buFont typeface="Arial" panose="020B0604020202020204" pitchFamily="34" charset="0"/>
              <a:buChar char="•"/>
            </a:pPr>
            <a:r>
              <a:rPr lang="en-US" sz="2800" dirty="0">
                <a:latin typeface="Century Gothic" panose="020B0502020202020204" pitchFamily="34" charset="0"/>
              </a:rPr>
              <a:t>W - </a:t>
            </a:r>
            <a:r>
              <a:rPr lang="en-US" sz="2800" b="1" dirty="0">
                <a:latin typeface="Century Gothic" panose="020B0502020202020204" pitchFamily="34" charset="0"/>
              </a:rPr>
              <a:t>wine</a:t>
            </a:r>
            <a:endParaRPr lang="en-US" sz="2800" dirty="0">
              <a:latin typeface="Century Gothic" panose="020B0502020202020204" pitchFamily="34" charset="0"/>
            </a:endParaRPr>
          </a:p>
          <a:p>
            <a:pPr marL="1188720" lvl="2" indent="-342900">
              <a:buFont typeface="Arial" panose="020B0604020202020204" pitchFamily="34" charset="0"/>
              <a:buChar char="•"/>
            </a:pPr>
            <a:r>
              <a:rPr lang="en-US" sz="2800" dirty="0">
                <a:latin typeface="Century Gothic" panose="020B0502020202020204" pitchFamily="34" charset="0"/>
              </a:rPr>
              <a:t>R – </a:t>
            </a:r>
            <a:r>
              <a:rPr lang="en-US" sz="2800" b="1" dirty="0">
                <a:latin typeface="Century Gothic" panose="020B0502020202020204" pitchFamily="34" charset="0"/>
              </a:rPr>
              <a:t>rice</a:t>
            </a:r>
            <a:endParaRPr lang="en-US" sz="2800" dirty="0">
              <a:latin typeface="Century Gothic" panose="020B0502020202020204" pitchFamily="34" charset="0"/>
            </a:endParaRPr>
          </a:p>
          <a:p>
            <a:pPr marL="1188720" lvl="2" indent="-342900">
              <a:buFont typeface="Arial" panose="020B0604020202020204" pitchFamily="34" charset="0"/>
              <a:buChar char="•"/>
            </a:pPr>
            <a:r>
              <a:rPr lang="en-US" sz="2800" dirty="0">
                <a:latin typeface="Century Gothic" panose="020B0502020202020204" pitchFamily="34" charset="0"/>
              </a:rPr>
              <a:t>I - </a:t>
            </a:r>
            <a:r>
              <a:rPr lang="en-US" sz="2800" b="1" dirty="0">
                <a:latin typeface="Century Gothic" panose="020B0502020202020204" pitchFamily="34" charset="0"/>
              </a:rPr>
              <a:t>indigo</a:t>
            </a:r>
            <a:endParaRPr lang="en-US" sz="2800" dirty="0">
              <a:latin typeface="Century Gothic" panose="020B0502020202020204" pitchFamily="34" charset="0"/>
            </a:endParaRPr>
          </a:p>
          <a:p>
            <a:pPr marL="1188720" lvl="2" indent="-342900">
              <a:buFont typeface="Arial" panose="020B0604020202020204" pitchFamily="34" charset="0"/>
              <a:buChar char="•"/>
            </a:pPr>
            <a:r>
              <a:rPr lang="en-US" sz="2800" dirty="0">
                <a:latin typeface="Century Gothic" panose="020B0502020202020204" pitchFamily="34" charset="0"/>
              </a:rPr>
              <a:t>S - </a:t>
            </a:r>
            <a:r>
              <a:rPr lang="en-US" sz="2800" b="1" dirty="0">
                <a:latin typeface="Century Gothic" panose="020B0502020202020204" pitchFamily="34" charset="0"/>
              </a:rPr>
              <a:t>silk</a:t>
            </a:r>
            <a:endParaRPr lang="en-US" sz="2800" dirty="0">
              <a:latin typeface="Century Gothic" panose="020B0502020202020204" pitchFamily="34" charset="0"/>
            </a:endParaRPr>
          </a:p>
          <a:p>
            <a:pPr marL="1188720" lvl="2" indent="-342900">
              <a:buFont typeface="Arial" panose="020B0604020202020204" pitchFamily="34" charset="0"/>
              <a:buChar char="•"/>
            </a:pPr>
            <a:r>
              <a:rPr lang="en-US" sz="2800" dirty="0">
                <a:latin typeface="Century Gothic" panose="020B0502020202020204" pitchFamily="34" charset="0"/>
              </a:rPr>
              <a:t>T - </a:t>
            </a:r>
            <a:r>
              <a:rPr lang="en-US" sz="2800" b="1" dirty="0">
                <a:latin typeface="Century Gothic" panose="020B0502020202020204" pitchFamily="34" charset="0"/>
              </a:rPr>
              <a:t>tobacco</a:t>
            </a:r>
            <a:endParaRPr lang="en-US" sz="2800" dirty="0">
              <a:latin typeface="Century Gothic" panose="020B0502020202020204" pitchFamily="34" charset="0"/>
            </a:endParaRPr>
          </a:p>
          <a:p>
            <a:pPr algn="l"/>
            <a:endParaRPr lang="en-US" sz="2800" dirty="0">
              <a:latin typeface="Century Gothic" panose="020B0502020202020204" pitchFamily="34" charset="0"/>
            </a:endParaRPr>
          </a:p>
        </p:txBody>
      </p:sp>
      <p:sp>
        <p:nvSpPr>
          <p:cNvPr id="5" name="Title 2"/>
          <p:cNvSpPr txBox="1">
            <a:spLocks/>
          </p:cNvSpPr>
          <p:nvPr/>
        </p:nvSpPr>
        <p:spPr>
          <a:xfrm>
            <a:off x="1446212" y="228600"/>
            <a:ext cx="9829798" cy="10207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6000" dirty="0">
                <a:solidFill>
                  <a:srgbClr val="99FFCC"/>
                </a:solidFill>
                <a:latin typeface="Berlin Sans FB" panose="020E0602020502020306" pitchFamily="34" charset="0"/>
              </a:rPr>
              <a:t>Reasons for founding Georgia</a:t>
            </a:r>
          </a:p>
        </p:txBody>
      </p:sp>
      <p:pic>
        <p:nvPicPr>
          <p:cNvPr id="8194" name="Picture 2" descr="Image result for georgia colony econom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5212" y="1709530"/>
            <a:ext cx="3286125"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183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additive="base">
                                        <p:cTn id="4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2"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 calcmode="lin" valueType="num">
                                      <p:cBhvr additive="base">
                                        <p:cTn id="5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611" y="274638"/>
            <a:ext cx="12099373" cy="1020762"/>
          </a:xfrm>
        </p:spPr>
        <p:txBody>
          <a:bodyPr>
            <a:noAutofit/>
          </a:bodyPr>
          <a:lstStyle/>
          <a:p>
            <a:pPr algn="ctr"/>
            <a:r>
              <a:rPr lang="en-US" sz="6000" dirty="0">
                <a:solidFill>
                  <a:srgbClr val="99FFCC"/>
                </a:solidFill>
                <a:latin typeface="Century Gothic" panose="020B0502020202020204" pitchFamily="34" charset="0"/>
              </a:rPr>
              <a:t>Reasons for founding Georgia</a:t>
            </a:r>
          </a:p>
        </p:txBody>
      </p:sp>
      <p:sp>
        <p:nvSpPr>
          <p:cNvPr id="4" name="Rectangle 3"/>
          <p:cNvSpPr/>
          <p:nvPr/>
        </p:nvSpPr>
        <p:spPr>
          <a:xfrm>
            <a:off x="74612" y="1454289"/>
            <a:ext cx="8382000" cy="5139869"/>
          </a:xfrm>
          <a:prstGeom prst="rect">
            <a:avLst/>
          </a:prstGeom>
        </p:spPr>
        <p:txBody>
          <a:bodyPr wrap="square">
            <a:spAutoFit/>
          </a:bodyPr>
          <a:lstStyle/>
          <a:p>
            <a:pPr marL="342900" lvl="0" indent="-342900">
              <a:buFont typeface="Arial" pitchFamily="34" charset="0"/>
              <a:buChar char="•"/>
            </a:pPr>
            <a:r>
              <a:rPr lang="en-US" sz="3200" b="1" dirty="0">
                <a:latin typeface="Century Gothic" panose="020B0502020202020204" pitchFamily="34" charset="0"/>
              </a:rPr>
              <a:t>Charity</a:t>
            </a:r>
            <a:r>
              <a:rPr lang="en-US" sz="3200" dirty="0">
                <a:latin typeface="Century Gothic" panose="020B0502020202020204" pitchFamily="34" charset="0"/>
              </a:rPr>
              <a:t>: poor and unemployed could apply to travel to the new colony</a:t>
            </a:r>
          </a:p>
          <a:p>
            <a:pPr marL="800100" lvl="1" indent="-342900">
              <a:buFont typeface="Arial" pitchFamily="34" charset="0"/>
              <a:buChar char="•"/>
            </a:pPr>
            <a:r>
              <a:rPr lang="en-US" sz="3200" dirty="0">
                <a:latin typeface="Century Gothic" panose="020B0502020202020204" pitchFamily="34" charset="0"/>
              </a:rPr>
              <a:t>Oglethorpe originally wanted debtors to be released from prison</a:t>
            </a:r>
          </a:p>
          <a:p>
            <a:pPr marL="800100" lvl="1" indent="-342900">
              <a:buFont typeface="Arial" pitchFamily="34" charset="0"/>
              <a:buChar char="•"/>
            </a:pPr>
            <a:r>
              <a:rPr lang="en-US" sz="3200" dirty="0">
                <a:latin typeface="Century Gothic" panose="020B0502020202020204" pitchFamily="34" charset="0"/>
              </a:rPr>
              <a:t>They could pay back debts through working hard for the King</a:t>
            </a:r>
          </a:p>
          <a:p>
            <a:pPr marL="800100" lvl="1" indent="-342900">
              <a:buFont typeface="Arial" pitchFamily="34" charset="0"/>
              <a:buChar char="•"/>
            </a:pPr>
            <a:r>
              <a:rPr lang="en-US" sz="3200" dirty="0">
                <a:latin typeface="Century Gothic" panose="020B0502020202020204" pitchFamily="34" charset="0"/>
              </a:rPr>
              <a:t>No one was ever released from prison to settle in the New World.</a:t>
            </a:r>
          </a:p>
          <a:p>
            <a:pPr marL="800100" lvl="1" indent="-342900">
              <a:buFont typeface="Arial" pitchFamily="34" charset="0"/>
              <a:buChar char="•"/>
            </a:pPr>
            <a:r>
              <a:rPr lang="en-US" sz="3600" b="1" dirty="0">
                <a:latin typeface="Century Gothic" panose="020B0502020202020204" pitchFamily="34" charset="0"/>
              </a:rPr>
              <a:t>What vocab word is a synonym for </a:t>
            </a:r>
            <a:r>
              <a:rPr lang="en-US" sz="3600" b="1" u="sng" dirty="0">
                <a:latin typeface="Century Gothic" panose="020B0502020202020204" pitchFamily="34" charset="0"/>
              </a:rPr>
              <a:t>Charity?</a:t>
            </a:r>
            <a:endParaRPr lang="en-US" sz="3600" b="1" dirty="0">
              <a:latin typeface="Century Gothic" panose="020B0502020202020204" pitchFamily="34" charset="0"/>
            </a:endParaRPr>
          </a:p>
        </p:txBody>
      </p:sp>
      <p:pic>
        <p:nvPicPr>
          <p:cNvPr id="9218" name="Picture 2" descr="Image result for georgia colony poor travel to new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6612" y="1368397"/>
            <a:ext cx="3717373" cy="54929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1812" y="6005442"/>
            <a:ext cx="5421677" cy="757130"/>
          </a:xfrm>
          <a:prstGeom prst="rect">
            <a:avLst/>
          </a:prstGeom>
          <a:solidFill>
            <a:srgbClr val="FF0000"/>
          </a:solidFill>
        </p:spPr>
        <p:txBody>
          <a:bodyPr wrap="none" rtlCol="0">
            <a:spAutoFit/>
          </a:bodyPr>
          <a:lstStyle/>
          <a:p>
            <a:pPr>
              <a:lnSpc>
                <a:spcPct val="90000"/>
              </a:lnSpc>
            </a:pPr>
            <a:r>
              <a:rPr lang="en-US" sz="4800" b="1" u="sng" dirty="0">
                <a:latin typeface="Century Gothic" panose="020B0502020202020204" pitchFamily="34" charset="0"/>
              </a:rPr>
              <a:t>Philanthropy!!!!!!!!!</a:t>
            </a:r>
          </a:p>
        </p:txBody>
      </p:sp>
    </p:spTree>
    <p:extLst>
      <p:ext uri="{BB962C8B-B14F-4D97-AF65-F5344CB8AC3E}">
        <p14:creationId xmlns:p14="http://schemas.microsoft.com/office/powerpoint/2010/main" val="27299299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79372" y="1600200"/>
            <a:ext cx="5634040" cy="5257800"/>
          </a:xfrm>
        </p:spPr>
        <p:txBody>
          <a:bodyPr>
            <a:normAutofit lnSpcReduction="10000"/>
          </a:bodyPr>
          <a:lstStyle/>
          <a:p>
            <a:pPr marL="457200" indent="-457200">
              <a:buFont typeface="Arial" pitchFamily="34" charset="0"/>
              <a:buChar char="•"/>
            </a:pPr>
            <a:r>
              <a:rPr lang="en-US" sz="3600" dirty="0">
                <a:latin typeface="Century Gothic" panose="020B0502020202020204" pitchFamily="34" charset="0"/>
              </a:rPr>
              <a:t>Officially established Georgia named in honor of </a:t>
            </a:r>
            <a:r>
              <a:rPr lang="en-US" sz="3600" b="1" dirty="0">
                <a:latin typeface="Century Gothic" panose="020B0502020202020204" pitchFamily="34" charset="0"/>
              </a:rPr>
              <a:t>King George II.</a:t>
            </a:r>
          </a:p>
          <a:p>
            <a:pPr marL="457200" indent="-457200">
              <a:buFont typeface="Arial" pitchFamily="34" charset="0"/>
              <a:buChar char="•"/>
            </a:pPr>
            <a:r>
              <a:rPr lang="en-US" sz="3600" dirty="0">
                <a:latin typeface="Century Gothic" panose="020B0502020202020204" pitchFamily="34" charset="0"/>
              </a:rPr>
              <a:t>Georgia would be ruled by a group of </a:t>
            </a:r>
            <a:r>
              <a:rPr lang="en-US" sz="3600" b="1" dirty="0">
                <a:latin typeface="Century Gothic" panose="020B0502020202020204" pitchFamily="34" charset="0"/>
              </a:rPr>
              <a:t>21</a:t>
            </a:r>
            <a:r>
              <a:rPr lang="en-US" sz="3600" dirty="0">
                <a:latin typeface="Century Gothic" panose="020B0502020202020204" pitchFamily="34" charset="0"/>
              </a:rPr>
              <a:t> Trustees for </a:t>
            </a:r>
            <a:r>
              <a:rPr lang="en-US" sz="3600" b="1" dirty="0">
                <a:latin typeface="Century Gothic" panose="020B0502020202020204" pitchFamily="34" charset="0"/>
              </a:rPr>
              <a:t>21</a:t>
            </a:r>
            <a:r>
              <a:rPr lang="en-US" sz="3600" dirty="0">
                <a:latin typeface="Century Gothic" panose="020B0502020202020204" pitchFamily="34" charset="0"/>
              </a:rPr>
              <a:t> years.</a:t>
            </a:r>
          </a:p>
          <a:p>
            <a:pPr marL="457200" indent="-457200">
              <a:buFont typeface="Arial" pitchFamily="34" charset="0"/>
              <a:buChar char="•"/>
            </a:pPr>
            <a:r>
              <a:rPr lang="en-US" sz="3600" dirty="0">
                <a:latin typeface="Century Gothic" panose="020B0502020202020204" pitchFamily="34" charset="0"/>
              </a:rPr>
              <a:t>After </a:t>
            </a:r>
            <a:r>
              <a:rPr lang="en-US" sz="3600" b="1" dirty="0">
                <a:latin typeface="Century Gothic" panose="020B0502020202020204" pitchFamily="34" charset="0"/>
              </a:rPr>
              <a:t>21</a:t>
            </a:r>
            <a:r>
              <a:rPr lang="en-US" sz="3600" dirty="0">
                <a:latin typeface="Century Gothic" panose="020B0502020202020204" pitchFamily="34" charset="0"/>
              </a:rPr>
              <a:t> years, rule would revert to the </a:t>
            </a:r>
            <a:r>
              <a:rPr lang="en-US" sz="3600" b="1" dirty="0">
                <a:latin typeface="Century Gothic" panose="020B0502020202020204" pitchFamily="34" charset="0"/>
              </a:rPr>
              <a:t>king</a:t>
            </a:r>
            <a:r>
              <a:rPr lang="en-US" sz="3600" dirty="0">
                <a:latin typeface="Century Gothic" panose="020B0502020202020204" pitchFamily="34" charset="0"/>
              </a:rPr>
              <a:t>.</a:t>
            </a:r>
          </a:p>
          <a:p>
            <a:pPr algn="l"/>
            <a:endParaRPr lang="en-US" sz="3200" dirty="0">
              <a:latin typeface="Century Gothic" panose="020B0502020202020204" pitchFamily="34" charset="0"/>
            </a:endParaRPr>
          </a:p>
        </p:txBody>
      </p:sp>
      <p:sp>
        <p:nvSpPr>
          <p:cNvPr id="3" name="Title 2"/>
          <p:cNvSpPr>
            <a:spLocks noGrp="1"/>
          </p:cNvSpPr>
          <p:nvPr>
            <p:ph type="title"/>
          </p:nvPr>
        </p:nvSpPr>
        <p:spPr>
          <a:xfrm>
            <a:off x="1674812" y="409239"/>
            <a:ext cx="9143998" cy="1020762"/>
          </a:xfrm>
        </p:spPr>
        <p:txBody>
          <a:bodyPr>
            <a:noAutofit/>
          </a:bodyPr>
          <a:lstStyle/>
          <a:p>
            <a:pPr algn="ctr"/>
            <a:r>
              <a:rPr lang="en-US" sz="8800" dirty="0">
                <a:solidFill>
                  <a:srgbClr val="99FFCC"/>
                </a:solidFill>
                <a:latin typeface="Century Gothic" panose="020B0502020202020204" pitchFamily="34" charset="0"/>
              </a:rPr>
              <a:t>Charter of 1732</a:t>
            </a:r>
          </a:p>
        </p:txBody>
      </p:sp>
      <p:pic>
        <p:nvPicPr>
          <p:cNvPr id="10242" name="Picture 2" descr="Image result for king george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682" y="2110601"/>
            <a:ext cx="6654605" cy="4164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king george II"/>
          <p:cNvPicPr>
            <a:picLocks noChangeAspect="1" noChangeArrowheads="1"/>
          </p:cNvPicPr>
          <p:nvPr/>
        </p:nvPicPr>
        <p:blipFill rotWithShape="1">
          <a:blip r:embed="rId2">
            <a:extLst>
              <a:ext uri="{28A0092B-C50C-407E-A947-70E740481C1C}">
                <a14:useLocalDpi xmlns:a14="http://schemas.microsoft.com/office/drawing/2010/main" val="0"/>
              </a:ext>
            </a:extLst>
          </a:blip>
          <a:srcRect l="28627" r="27860" b="33475"/>
          <a:stretch/>
        </p:blipFill>
        <p:spPr bwMode="auto">
          <a:xfrm>
            <a:off x="6856412" y="2065625"/>
            <a:ext cx="4419601" cy="422852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314806" y="914400"/>
            <a:ext cx="4723206" cy="5426478"/>
            <a:chOff x="7314806" y="914400"/>
            <a:chExt cx="4723206" cy="5426478"/>
          </a:xfrm>
        </p:grpSpPr>
        <p:pic>
          <p:nvPicPr>
            <p:cNvPr id="7" name="Picture 2" descr="Image result for king george II"/>
            <p:cNvPicPr>
              <a:picLocks noChangeAspect="1" noChangeArrowheads="1"/>
            </p:cNvPicPr>
            <p:nvPr/>
          </p:nvPicPr>
          <p:blipFill rotWithShape="1">
            <a:blip r:embed="rId2">
              <a:extLst>
                <a:ext uri="{28A0092B-C50C-407E-A947-70E740481C1C}">
                  <a14:useLocalDpi xmlns:a14="http://schemas.microsoft.com/office/drawing/2010/main" val="0"/>
                </a:ext>
              </a:extLst>
            </a:blip>
            <a:srcRect l="41776" r="37969" b="61803"/>
            <a:stretch/>
          </p:blipFill>
          <p:spPr bwMode="auto">
            <a:xfrm>
              <a:off x="7314806" y="2018891"/>
              <a:ext cx="3662429" cy="432198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9447212" y="914400"/>
              <a:ext cx="2590800" cy="1752600"/>
            </a:xfrm>
            <a:prstGeom prst="wedgeRoundRectCallou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Bring me all of the fancy things.</a:t>
              </a:r>
            </a:p>
          </p:txBody>
        </p:sp>
      </p:grpSp>
    </p:spTree>
    <p:extLst>
      <p:ext uri="{BB962C8B-B14F-4D97-AF65-F5344CB8AC3E}">
        <p14:creationId xmlns:p14="http://schemas.microsoft.com/office/powerpoint/2010/main" val="22808336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55240" y="1524000"/>
            <a:ext cx="7410772" cy="5257800"/>
          </a:xfrm>
        </p:spPr>
        <p:txBody>
          <a:bodyPr>
            <a:noAutofit/>
          </a:bodyPr>
          <a:lstStyle/>
          <a:p>
            <a:pPr marL="457200" indent="-457200">
              <a:buFont typeface="Arial" pitchFamily="34" charset="0"/>
              <a:buChar char="•"/>
            </a:pPr>
            <a:r>
              <a:rPr lang="en-US" sz="3500" dirty="0">
                <a:latin typeface="Century Gothic" panose="020B0502020202020204" pitchFamily="34" charset="0"/>
              </a:rPr>
              <a:t>No  </a:t>
            </a:r>
            <a:r>
              <a:rPr lang="en-US" sz="3500" b="1" dirty="0">
                <a:latin typeface="Century Gothic" panose="020B0502020202020204" pitchFamily="34" charset="0"/>
              </a:rPr>
              <a:t>alcohol</a:t>
            </a:r>
            <a:r>
              <a:rPr lang="en-US" sz="3500" dirty="0">
                <a:latin typeface="Century Gothic" panose="020B0502020202020204" pitchFamily="34" charset="0"/>
              </a:rPr>
              <a:t> or </a:t>
            </a:r>
            <a:r>
              <a:rPr lang="en-US" sz="3500" b="1" dirty="0">
                <a:latin typeface="Century Gothic" panose="020B0502020202020204" pitchFamily="34" charset="0"/>
              </a:rPr>
              <a:t>slaves</a:t>
            </a:r>
            <a:r>
              <a:rPr lang="en-US" sz="3500" dirty="0">
                <a:latin typeface="Century Gothic" panose="020B0502020202020204" pitchFamily="34" charset="0"/>
              </a:rPr>
              <a:t> for fear that the colonists would get lazy</a:t>
            </a:r>
          </a:p>
          <a:p>
            <a:pPr marL="457200" indent="-457200">
              <a:buFont typeface="Arial" pitchFamily="34" charset="0"/>
              <a:buChar char="•"/>
            </a:pPr>
            <a:r>
              <a:rPr lang="en-US" sz="3500" dirty="0">
                <a:latin typeface="Century Gothic" panose="020B0502020202020204" pitchFamily="34" charset="0"/>
              </a:rPr>
              <a:t>No </a:t>
            </a:r>
            <a:r>
              <a:rPr lang="en-US" sz="3500" b="1" dirty="0">
                <a:latin typeface="Century Gothic" panose="020B0502020202020204" pitchFamily="34" charset="0"/>
              </a:rPr>
              <a:t>liquor dealers</a:t>
            </a:r>
            <a:r>
              <a:rPr lang="en-US" sz="3500" dirty="0">
                <a:latin typeface="Century Gothic" panose="020B0502020202020204" pitchFamily="34" charset="0"/>
              </a:rPr>
              <a:t>, </a:t>
            </a:r>
            <a:r>
              <a:rPr lang="en-US" sz="3500" b="1" dirty="0">
                <a:latin typeface="Century Gothic" panose="020B0502020202020204" pitchFamily="34" charset="0"/>
              </a:rPr>
              <a:t>lawyers</a:t>
            </a:r>
            <a:r>
              <a:rPr lang="en-US" sz="3500" dirty="0">
                <a:latin typeface="Century Gothic" panose="020B0502020202020204" pitchFamily="34" charset="0"/>
              </a:rPr>
              <a:t>, or </a:t>
            </a:r>
            <a:r>
              <a:rPr lang="en-US" sz="3500" b="1" dirty="0">
                <a:latin typeface="Century Gothic" panose="020B0502020202020204" pitchFamily="34" charset="0"/>
              </a:rPr>
              <a:t>Catholics</a:t>
            </a:r>
          </a:p>
          <a:p>
            <a:pPr marL="457200" indent="-457200">
              <a:buFont typeface="Arial" pitchFamily="34" charset="0"/>
              <a:buChar char="•"/>
            </a:pPr>
            <a:r>
              <a:rPr lang="en-US" sz="3500" dirty="0">
                <a:latin typeface="Century Gothic" panose="020B0502020202020204" pitchFamily="34" charset="0"/>
              </a:rPr>
              <a:t>Required to </a:t>
            </a:r>
            <a:r>
              <a:rPr lang="en-US" sz="3500" b="1" dirty="0">
                <a:latin typeface="Century Gothic" panose="020B0502020202020204" pitchFamily="34" charset="0"/>
              </a:rPr>
              <a:t>defend</a:t>
            </a:r>
            <a:r>
              <a:rPr lang="en-US" sz="3500" dirty="0">
                <a:latin typeface="Century Gothic" panose="020B0502020202020204" pitchFamily="34" charset="0"/>
              </a:rPr>
              <a:t> the colony</a:t>
            </a:r>
          </a:p>
          <a:p>
            <a:pPr marL="457200" indent="-457200">
              <a:buFont typeface="Arial" pitchFamily="34" charset="0"/>
              <a:buChar char="•"/>
            </a:pPr>
            <a:r>
              <a:rPr lang="en-US" sz="3500" dirty="0">
                <a:latin typeface="Century Gothic" panose="020B0502020202020204" pitchFamily="34" charset="0"/>
              </a:rPr>
              <a:t>Grow </a:t>
            </a:r>
            <a:r>
              <a:rPr lang="en-US" sz="3500" b="1" dirty="0">
                <a:latin typeface="Century Gothic" panose="020B0502020202020204" pitchFamily="34" charset="0"/>
              </a:rPr>
              <a:t>mulberry</a:t>
            </a:r>
            <a:r>
              <a:rPr lang="en-US" sz="3500" dirty="0">
                <a:latin typeface="Century Gothic" panose="020B0502020202020204" pitchFamily="34" charset="0"/>
              </a:rPr>
              <a:t> trees to produce </a:t>
            </a:r>
            <a:r>
              <a:rPr lang="en-US" sz="3500" b="1" dirty="0">
                <a:latin typeface="Century Gothic" panose="020B0502020202020204" pitchFamily="34" charset="0"/>
              </a:rPr>
              <a:t>silk</a:t>
            </a:r>
          </a:p>
          <a:p>
            <a:pPr marL="457200" indent="-457200">
              <a:buFont typeface="Arial" pitchFamily="34" charset="0"/>
              <a:buChar char="•"/>
            </a:pPr>
            <a:r>
              <a:rPr lang="en-US" sz="3500" dirty="0">
                <a:latin typeface="Century Gothic" panose="020B0502020202020204" pitchFamily="34" charset="0"/>
              </a:rPr>
              <a:t>Not sell the </a:t>
            </a:r>
            <a:r>
              <a:rPr lang="en-US" sz="3500" b="1" dirty="0">
                <a:latin typeface="Century Gothic" panose="020B0502020202020204" pitchFamily="34" charset="0"/>
              </a:rPr>
              <a:t>land</a:t>
            </a:r>
          </a:p>
        </p:txBody>
      </p:sp>
      <p:sp>
        <p:nvSpPr>
          <p:cNvPr id="3" name="Title 2"/>
          <p:cNvSpPr>
            <a:spLocks noGrp="1"/>
          </p:cNvSpPr>
          <p:nvPr>
            <p:ph type="title"/>
          </p:nvPr>
        </p:nvSpPr>
        <p:spPr>
          <a:xfrm>
            <a:off x="-1" y="274638"/>
            <a:ext cx="12188825" cy="1020762"/>
          </a:xfrm>
        </p:spPr>
        <p:txBody>
          <a:bodyPr>
            <a:noAutofit/>
          </a:bodyPr>
          <a:lstStyle/>
          <a:p>
            <a:pPr algn="ctr"/>
            <a:r>
              <a:rPr lang="en-US" sz="7100" dirty="0">
                <a:solidFill>
                  <a:srgbClr val="99FFCC"/>
                </a:solidFill>
                <a:latin typeface="Century Gothic" panose="020B0502020202020204" pitchFamily="34" charset="0"/>
              </a:rPr>
              <a:t>Rules of the Charter of 1732</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8412" y="1732721"/>
            <a:ext cx="4376760" cy="2927177"/>
          </a:xfrm>
          <a:prstGeom prst="rect">
            <a:avLst/>
          </a:prstGeom>
        </p:spPr>
      </p:pic>
    </p:spTree>
    <p:extLst>
      <p:ext uri="{BB962C8B-B14F-4D97-AF65-F5344CB8AC3E}">
        <p14:creationId xmlns:p14="http://schemas.microsoft.com/office/powerpoint/2010/main" val="11430681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457200"/>
            <a:ext cx="9829800" cy="1020762"/>
          </a:xfrm>
        </p:spPr>
        <p:txBody>
          <a:bodyPr>
            <a:noAutofit/>
          </a:bodyPr>
          <a:lstStyle/>
          <a:p>
            <a:pPr algn="ctr"/>
            <a:r>
              <a:rPr lang="en-US" sz="8000" dirty="0">
                <a:solidFill>
                  <a:srgbClr val="99FFCC"/>
                </a:solidFill>
                <a:latin typeface="Century Gothic" panose="020B0502020202020204" pitchFamily="34" charset="0"/>
              </a:rPr>
              <a:t>Arriving in Georgia</a:t>
            </a:r>
          </a:p>
        </p:txBody>
      </p:sp>
      <p:sp>
        <p:nvSpPr>
          <p:cNvPr id="3" name="Content Placeholder 2"/>
          <p:cNvSpPr>
            <a:spLocks noGrp="1"/>
          </p:cNvSpPr>
          <p:nvPr>
            <p:ph idx="1"/>
          </p:nvPr>
        </p:nvSpPr>
        <p:spPr>
          <a:xfrm>
            <a:off x="17462" y="1477962"/>
            <a:ext cx="6457950" cy="4267200"/>
          </a:xfrm>
        </p:spPr>
        <p:txBody>
          <a:bodyPr>
            <a:noAutofit/>
          </a:bodyPr>
          <a:lstStyle/>
          <a:p>
            <a:pPr marL="342900" lvl="0" indent="-342900">
              <a:buFont typeface="Arial" pitchFamily="34" charset="0"/>
              <a:buChar char="•"/>
            </a:pPr>
            <a:r>
              <a:rPr lang="en-US" sz="3600" dirty="0">
                <a:latin typeface="Century Gothic" panose="020B0502020202020204" pitchFamily="34" charset="0"/>
              </a:rPr>
              <a:t>Chosen colonists, mostly </a:t>
            </a:r>
            <a:r>
              <a:rPr lang="en-US" sz="3600" b="1" dirty="0">
                <a:latin typeface="Century Gothic" panose="020B0502020202020204" pitchFamily="34" charset="0"/>
              </a:rPr>
              <a:t>tradesmen</a:t>
            </a:r>
            <a:r>
              <a:rPr lang="en-US" sz="3600" dirty="0">
                <a:latin typeface="Century Gothic" panose="020B0502020202020204" pitchFamily="34" charset="0"/>
              </a:rPr>
              <a:t>, left England (</a:t>
            </a:r>
            <a:r>
              <a:rPr lang="en-US" sz="3600" b="1" dirty="0">
                <a:latin typeface="Century Gothic" panose="020B0502020202020204" pitchFamily="34" charset="0"/>
              </a:rPr>
              <a:t>35</a:t>
            </a:r>
            <a:r>
              <a:rPr lang="en-US" sz="3600" dirty="0">
                <a:latin typeface="Century Gothic" panose="020B0502020202020204" pitchFamily="34" charset="0"/>
              </a:rPr>
              <a:t> families, </a:t>
            </a:r>
            <a:r>
              <a:rPr lang="en-US" sz="3600" b="1" dirty="0">
                <a:latin typeface="Century Gothic" panose="020B0502020202020204" pitchFamily="34" charset="0"/>
              </a:rPr>
              <a:t>114</a:t>
            </a:r>
            <a:r>
              <a:rPr lang="en-US" sz="3600" dirty="0">
                <a:latin typeface="Century Gothic" panose="020B0502020202020204" pitchFamily="34" charset="0"/>
              </a:rPr>
              <a:t> people) aboard the ship </a:t>
            </a:r>
            <a:r>
              <a:rPr lang="en-US" sz="3600" b="1" dirty="0">
                <a:latin typeface="Century Gothic" panose="020B0502020202020204" pitchFamily="34" charset="0"/>
              </a:rPr>
              <a:t>Anne</a:t>
            </a:r>
            <a:r>
              <a:rPr lang="en-US" sz="3600" dirty="0">
                <a:latin typeface="Century Gothic" panose="020B0502020202020204" pitchFamily="34" charset="0"/>
              </a:rPr>
              <a:t> on November 17, 1732.</a:t>
            </a:r>
          </a:p>
          <a:p>
            <a:pPr marL="342900" lvl="0" indent="-342900">
              <a:buFont typeface="Arial" pitchFamily="34" charset="0"/>
              <a:buChar char="•"/>
            </a:pPr>
            <a:r>
              <a:rPr lang="en-US" sz="3600" dirty="0">
                <a:latin typeface="Century Gothic" panose="020B0502020202020204" pitchFamily="34" charset="0"/>
              </a:rPr>
              <a:t>They arrived in South Carolina on </a:t>
            </a:r>
            <a:r>
              <a:rPr lang="en-US" sz="3600" b="1" dirty="0">
                <a:latin typeface="Century Gothic" panose="020B0502020202020204" pitchFamily="34" charset="0"/>
              </a:rPr>
              <a:t>January 13, 1733</a:t>
            </a:r>
            <a:r>
              <a:rPr lang="en-US" sz="3600" dirty="0">
                <a:latin typeface="Century Gothic" panose="020B0502020202020204" pitchFamily="34" charset="0"/>
              </a:rPr>
              <a:t>.</a:t>
            </a:r>
          </a:p>
          <a:p>
            <a:pPr marL="342900" lvl="0" indent="-342900">
              <a:buFont typeface="Arial" pitchFamily="34" charset="0"/>
              <a:buChar char="•"/>
            </a:pPr>
            <a:r>
              <a:rPr lang="en-US" sz="3600" b="1" dirty="0">
                <a:latin typeface="Century Gothic" panose="020B0502020202020204" pitchFamily="34" charset="0"/>
              </a:rPr>
              <a:t>Oglethorpe</a:t>
            </a:r>
            <a:r>
              <a:rPr lang="en-US" sz="3600" dirty="0">
                <a:latin typeface="Century Gothic" panose="020B0502020202020204" pitchFamily="34" charset="0"/>
              </a:rPr>
              <a:t> searched for a place to settle.</a:t>
            </a:r>
          </a:p>
          <a:p>
            <a:endParaRPr lang="en-US" sz="3600" dirty="0">
              <a:latin typeface="Century Gothic" panose="020B0502020202020204" pitchFamily="34" charset="0"/>
            </a:endParaRPr>
          </a:p>
          <a:p>
            <a:endParaRPr lang="en-US" sz="3600" dirty="0">
              <a:latin typeface="Century Gothic" panose="020B0502020202020204" pitchFamily="34" charset="0"/>
            </a:endParaRPr>
          </a:p>
        </p:txBody>
      </p:sp>
      <p:pic>
        <p:nvPicPr>
          <p:cNvPr id="2050" name="Picture 2" descr="Image result for oglethorpe's trip to georgia ship an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812" y="1477962"/>
            <a:ext cx="5942013" cy="44078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oglethorpe's trip to georgia ship an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411" y="2887167"/>
            <a:ext cx="5713413" cy="3942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97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arriving in georgia colo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150" y="3956562"/>
            <a:ext cx="4980432"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74638"/>
            <a:ext cx="12149582" cy="1020762"/>
          </a:xfrm>
        </p:spPr>
        <p:txBody>
          <a:bodyPr>
            <a:normAutofit/>
          </a:bodyPr>
          <a:lstStyle/>
          <a:p>
            <a:pPr algn="ctr"/>
            <a:r>
              <a:rPr lang="en-US" sz="6000" dirty="0">
                <a:solidFill>
                  <a:srgbClr val="99FFCC"/>
                </a:solidFill>
                <a:latin typeface="Century Gothic" panose="020B0502020202020204" pitchFamily="34" charset="0"/>
              </a:rPr>
              <a:t>The land Oglethorpe chose</a:t>
            </a:r>
          </a:p>
        </p:txBody>
      </p:sp>
      <p:sp>
        <p:nvSpPr>
          <p:cNvPr id="3" name="Content Placeholder 2"/>
          <p:cNvSpPr>
            <a:spLocks noGrp="1"/>
          </p:cNvSpPr>
          <p:nvPr>
            <p:ph idx="1"/>
          </p:nvPr>
        </p:nvSpPr>
        <p:spPr>
          <a:xfrm>
            <a:off x="-54232" y="1676400"/>
            <a:ext cx="7223382" cy="5175762"/>
          </a:xfrm>
        </p:spPr>
        <p:txBody>
          <a:bodyPr>
            <a:noAutofit/>
          </a:bodyPr>
          <a:lstStyle/>
          <a:p>
            <a:pPr marL="457200" lvl="0" indent="-457200">
              <a:buFont typeface="Arial" pitchFamily="34" charset="0"/>
              <a:buChar char="•"/>
            </a:pPr>
            <a:r>
              <a:rPr lang="en-US" sz="3600" dirty="0">
                <a:latin typeface="Century Gothic" panose="020B0502020202020204" pitchFamily="34" charset="0"/>
              </a:rPr>
              <a:t>He selected a </a:t>
            </a:r>
            <a:r>
              <a:rPr lang="en-US" sz="3600" b="1" dirty="0">
                <a:latin typeface="Century Gothic" panose="020B0502020202020204" pitchFamily="34" charset="0"/>
              </a:rPr>
              <a:t>high bluff </a:t>
            </a:r>
            <a:r>
              <a:rPr lang="en-US" sz="3600" dirty="0">
                <a:latin typeface="Century Gothic" panose="020B0502020202020204" pitchFamily="34" charset="0"/>
              </a:rPr>
              <a:t>overlooking the Savannah River. (It was known as </a:t>
            </a:r>
            <a:r>
              <a:rPr lang="en-US" sz="3600" b="1" dirty="0">
                <a:latin typeface="Century Gothic" panose="020B0502020202020204" pitchFamily="34" charset="0"/>
              </a:rPr>
              <a:t>Yamacraw Bluff</a:t>
            </a:r>
            <a:r>
              <a:rPr lang="en-US" sz="3600" dirty="0">
                <a:latin typeface="Century Gothic" panose="020B0502020202020204" pitchFamily="34" charset="0"/>
              </a:rPr>
              <a:t>.)</a:t>
            </a:r>
          </a:p>
          <a:p>
            <a:pPr lvl="1"/>
            <a:r>
              <a:rPr lang="en-US" sz="3200" dirty="0">
                <a:latin typeface="Century Gothic" panose="020B0502020202020204" pitchFamily="34" charset="0"/>
              </a:rPr>
              <a:t>The  cliff served as protection on one side</a:t>
            </a:r>
          </a:p>
          <a:p>
            <a:pPr lvl="1"/>
            <a:r>
              <a:rPr lang="en-US" sz="3200" dirty="0">
                <a:latin typeface="Century Gothic" panose="020B0502020202020204" pitchFamily="34" charset="0"/>
              </a:rPr>
              <a:t>They also needed water access for trade and arrival of supplies and future families.</a:t>
            </a:r>
          </a:p>
          <a:p>
            <a:endParaRPr lang="en-US" sz="3600" dirty="0">
              <a:latin typeface="Century Gothic" panose="020B0502020202020204" pitchFamily="34" charset="0"/>
            </a:endParaRPr>
          </a:p>
        </p:txBody>
      </p:sp>
      <p:pic>
        <p:nvPicPr>
          <p:cNvPr id="2050" name="Picture 2" descr="Image result for yamacraw blu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7" y="1295400"/>
            <a:ext cx="5019675"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08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7200C4137C7F488A03F7F4C393C69C" ma:contentTypeVersion="7" ma:contentTypeDescription="Create a new document." ma:contentTypeScope="" ma:versionID="28adb0fd3a4cff9893076cbade7890ff">
  <xsd:schema xmlns:xsd="http://www.w3.org/2001/XMLSchema" xmlns:xs="http://www.w3.org/2001/XMLSchema" xmlns:p="http://schemas.microsoft.com/office/2006/metadata/properties" xmlns:ns2="f2d99d9e-4c67-41ea-ae20-43a7d969a0e9" targetNamespace="http://schemas.microsoft.com/office/2006/metadata/properties" ma:root="true" ma:fieldsID="20588121d09800bf4938f98d4c528a12" ns2:_="">
    <xsd:import namespace="f2d99d9e-4c67-41ea-ae20-43a7d969a0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99d9e-4c67-41ea-ae20-43a7d969a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24DAEC-6832-43C0-977D-D97219E078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99d9e-4c67-41ea-ae20-43a7d969a0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59399D-1E96-4F17-8495-5C3147979888}">
  <ds:schemaRefs>
    <ds:schemaRef ds:uri="http://schemas.microsoft.com/sharepoint/v3/contenttype/forms"/>
  </ds:schemaRefs>
</ds:datastoreItem>
</file>

<file path=customXml/itemProps3.xml><?xml version="1.0" encoding="utf-8"?>
<ds:datastoreItem xmlns:ds="http://schemas.openxmlformats.org/officeDocument/2006/customXml" ds:itemID="{ECAE4C0D-28B6-41D9-9E09-D08EFC08F2CF}">
  <ds:schemaRef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 ds:uri="http://purl.org/dc/terms/"/>
    <ds:schemaRef ds:uri="http://purl.org/dc/elements/1.1/"/>
    <ds:schemaRef ds:uri="f2d99d9e-4c67-41ea-ae20-43a7d969a0e9"/>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1103</Words>
  <Application>Microsoft Office PowerPoint</Application>
  <PresentationFormat>Custom</PresentationFormat>
  <Paragraphs>110</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Berlin Sans FB</vt:lpstr>
      <vt:lpstr>Century Gothic</vt:lpstr>
      <vt:lpstr>Consolas</vt:lpstr>
      <vt:lpstr>Corbel</vt:lpstr>
      <vt:lpstr>Maiandra GD</vt:lpstr>
      <vt:lpstr>Wingdings</vt:lpstr>
      <vt:lpstr>Chalkboard 16x9</vt:lpstr>
      <vt:lpstr>James Oglethorpe</vt:lpstr>
      <vt:lpstr>Reasons for founding Georgia</vt:lpstr>
      <vt:lpstr>Reasons for founding Georgia</vt:lpstr>
      <vt:lpstr>PowerPoint Presentation</vt:lpstr>
      <vt:lpstr>Reasons for founding Georgia</vt:lpstr>
      <vt:lpstr>Charter of 1732</vt:lpstr>
      <vt:lpstr>Rules of the Charter of 1732</vt:lpstr>
      <vt:lpstr>Arriving in Georgia</vt:lpstr>
      <vt:lpstr>The land Oglethorpe chose</vt:lpstr>
      <vt:lpstr>The land Oglethorpe chose</vt:lpstr>
      <vt:lpstr>Trustee Period</vt:lpstr>
      <vt:lpstr>Jews in GA</vt:lpstr>
      <vt:lpstr>Salzburgers in GA</vt:lpstr>
      <vt:lpstr>Don’t be a Malcontents!</vt:lpstr>
      <vt:lpstr>Scotish in GA</vt:lpstr>
      <vt:lpstr>Change in Government</vt:lpstr>
      <vt:lpstr>Change in Government</vt:lpstr>
      <vt:lpstr>Land Ownership…</vt:lpstr>
      <vt:lpstr>Slavery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2016-07-23T23:13:25Z</dcterms:created>
  <dcterms:modified xsi:type="dcterms:W3CDTF">2019-08-23T01:42:41Z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y fmtid="{D5CDD505-2E9C-101B-9397-08002B2CF9AE}" pid="3" name="ContentTypeId">
    <vt:lpwstr>0x0101009E7200C4137C7F488A03F7F4C393C69C</vt:lpwstr>
  </property>
</Properties>
</file>