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781" r:id="rId3"/>
    <p:sldId id="782" r:id="rId4"/>
    <p:sldId id="776" r:id="rId5"/>
    <p:sldId id="777" r:id="rId6"/>
    <p:sldId id="778" r:id="rId7"/>
    <p:sldId id="779" r:id="rId8"/>
    <p:sldId id="771" r:id="rId9"/>
    <p:sldId id="772" r:id="rId10"/>
    <p:sldId id="773" r:id="rId11"/>
    <p:sldId id="774" r:id="rId12"/>
    <p:sldId id="783" r:id="rId13"/>
    <p:sldId id="784" r:id="rId14"/>
    <p:sldId id="785" r:id="rId15"/>
    <p:sldId id="786" r:id="rId16"/>
    <p:sldId id="787" r:id="rId17"/>
    <p:sldId id="788" r:id="rId18"/>
    <p:sldId id="789" r:id="rId19"/>
    <p:sldId id="790" r:id="rId20"/>
    <p:sldId id="791" r:id="rId21"/>
    <p:sldId id="792" r:id="rId22"/>
    <p:sldId id="763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BF2"/>
    <a:srgbClr val="CCFFCC"/>
    <a:srgbClr val="FBF193"/>
    <a:srgbClr val="99FFCC"/>
    <a:srgbClr val="8FBFA7"/>
    <a:srgbClr val="0066FF"/>
    <a:srgbClr val="DF4F4F"/>
    <a:srgbClr val="FFCCFF"/>
    <a:srgbClr val="A0DC9C"/>
    <a:srgbClr val="07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2322" autoAdjust="0"/>
  </p:normalViewPr>
  <p:slideViewPr>
    <p:cSldViewPr>
      <p:cViewPr varScale="1">
        <p:scale>
          <a:sx n="67" d="100"/>
          <a:sy n="67" d="100"/>
        </p:scale>
        <p:origin x="568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the </a:t>
            </a:r>
            <a:r>
              <a:rPr lang="en-US" dirty="0" err="1"/>
              <a:t>OneSheet</a:t>
            </a:r>
            <a:r>
              <a:rPr lang="en-US" dirty="0"/>
              <a:t> questions (#1)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#29-34</a:t>
            </a:r>
          </a:p>
          <a:p>
            <a:r>
              <a:rPr lang="en-US" dirty="0"/>
              <a:t>There is a video in the top (5ish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0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#2 and a review</a:t>
            </a:r>
          </a:p>
          <a:p>
            <a:r>
              <a:rPr lang="en-US" dirty="0"/>
              <a:t>--WEB</a:t>
            </a:r>
            <a:r>
              <a:rPr lang="en-US" baseline="0" dirty="0"/>
              <a:t> Dubois created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</a:t>
            </a:r>
          </a:p>
          <a:p>
            <a:r>
              <a:rPr lang="en-US" dirty="0"/>
              <a:t>--after the second question,</a:t>
            </a:r>
            <a:r>
              <a:rPr lang="en-US" baseline="0" dirty="0"/>
              <a:t> go to the next slide and see if students know the difference between the types of protests. You will need </a:t>
            </a:r>
            <a:r>
              <a:rPr lang="en-US" baseline="0" dirty="0" err="1"/>
              <a:t>uno</a:t>
            </a:r>
            <a:r>
              <a:rPr lang="en-US" baseline="0" dirty="0"/>
              <a:t> cards.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#4, 5, 6</a:t>
            </a:r>
          </a:p>
          <a:p>
            <a:r>
              <a:rPr lang="en-US" dirty="0"/>
              <a:t>Video link at top of page (3ish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#7, 8,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#10, 11,</a:t>
            </a:r>
            <a:r>
              <a:rPr lang="en-US" baseline="0" dirty="0"/>
              <a:t> 12, 13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#14-18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#19-21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bclearn.com/finishing-the-dream/1954-separate-is-not-equal/cuecard/128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PVQEFP2SY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685800"/>
            <a:ext cx="1158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91CB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SS8H10 Evaluate key post-World War II developments in Georgia. </a:t>
            </a:r>
          </a:p>
          <a:p>
            <a:pPr marL="742950" indent="-742950" algn="ctr">
              <a:lnSpc>
                <a:spcPct val="90000"/>
              </a:lnSpc>
              <a:buAutoNum type="alphaL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Explain how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transformed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and created a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population shift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within the state. </a:t>
            </a:r>
          </a:p>
          <a:p>
            <a:pPr marL="742950" indent="-742950" algn="ctr">
              <a:lnSpc>
                <a:spcPct val="90000"/>
              </a:lnSpc>
              <a:buAutoNum type="alphaL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Explain how the development of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Atlanta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under mayors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William B. Hartsfield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Ivan Allen, Jr.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impacted the state. </a:t>
            </a:r>
          </a:p>
          <a:p>
            <a:pPr marL="742950" indent="-742950" algn="ctr">
              <a:lnSpc>
                <a:spcPct val="90000"/>
              </a:lnSpc>
              <a:buAutoNum type="alphaL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Describe the relationship between the end of the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white primary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the 1946 governor’s race.</a:t>
            </a:r>
          </a:p>
        </p:txBody>
      </p:sp>
    </p:spTree>
    <p:extLst>
      <p:ext uri="{BB962C8B-B14F-4D97-AF65-F5344CB8AC3E}">
        <p14:creationId xmlns:p14="http://schemas.microsoft.com/office/powerpoint/2010/main" val="14232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2" y="260732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Brown v Board of Education</a:t>
            </a:r>
          </a:p>
        </p:txBody>
      </p:sp>
      <p:pic>
        <p:nvPicPr>
          <p:cNvPr id="6146" name="Picture 2" descr="Image result for brown v board of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066800"/>
            <a:ext cx="781311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5552" y="1349505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Decision?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3382" y="3084070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7722" y="4872740"/>
            <a:ext cx="434022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Georgia’s reaction?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54" y="-49825"/>
            <a:ext cx="1191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http://www.nbclearn.com/finishing-the-dream/1954-separate-is-not-equal/cuecard/1288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Sibley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5552" y="1349505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Describe.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3382" y="3084070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Decision?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7642" y="4814825"/>
            <a:ext cx="483813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Event that changed minds?</a:t>
            </a:r>
          </a:p>
        </p:txBody>
      </p:sp>
      <p:pic>
        <p:nvPicPr>
          <p:cNvPr id="7170" name="Picture 2" descr="Image result for sibley com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201"/>
            <a:ext cx="7245596" cy="54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Georgia’s Flags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1612" y="1066800"/>
            <a:ext cx="551673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 did legislators show they did not support the 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 v BOE decision?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1612" y="2971800"/>
            <a:ext cx="5384855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How many times?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5556" y="3962400"/>
            <a:ext cx="5196965" cy="840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Barnes flag?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5556" y="5105400"/>
            <a:ext cx="5196965" cy="1588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Current Georgia flag when?</a:t>
            </a:r>
          </a:p>
        </p:txBody>
      </p:sp>
      <p:pic>
        <p:nvPicPr>
          <p:cNvPr id="9218" name="Picture 2" descr="Image result for georgia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018030"/>
            <a:ext cx="6307667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georgia flag bar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803715"/>
            <a:ext cx="4643016" cy="29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Luther King JR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8812" y="1079407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Method of equality?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8811" y="1981200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Personal History? 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810" y="2866971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Spokesperson for?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8809" y="3690645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Award?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8808" y="4549908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Remembrance?</a:t>
            </a:r>
          </a:p>
        </p:txBody>
      </p:sp>
      <p:pic>
        <p:nvPicPr>
          <p:cNvPr id="10242" name="Picture 2" descr="Image result for martin luther king j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/>
          <a:stretch/>
        </p:blipFill>
        <p:spPr bwMode="auto">
          <a:xfrm>
            <a:off x="379412" y="939290"/>
            <a:ext cx="6324604" cy="5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Lewis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0133" y="1221197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 major events?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134" y="2940003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“Bloody Sunday”?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0135" y="4800600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US Congress?</a:t>
            </a:r>
          </a:p>
        </p:txBody>
      </p:sp>
      <p:pic>
        <p:nvPicPr>
          <p:cNvPr id="11266" name="Picture 2" descr="Image result for john lewis sit 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" y="1790713"/>
            <a:ext cx="6655355" cy="37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5552" y="1349505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Describe.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3382" y="3084070"/>
            <a:ext cx="43402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Events?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7642" y="4814825"/>
            <a:ext cx="48381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Break-up?</a:t>
            </a:r>
          </a:p>
        </p:txBody>
      </p:sp>
      <p:pic>
        <p:nvPicPr>
          <p:cNvPr id="12290" name="Picture 2" descr="Image result for SN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9" y="133350"/>
            <a:ext cx="3562861" cy="3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SNCC ev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2753317"/>
            <a:ext cx="5046717" cy="38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SCLC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8812" y="1079407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8811" y="1981200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Events?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810" y="2866971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Years active?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8809" y="3690645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Today?</a:t>
            </a:r>
          </a:p>
        </p:txBody>
      </p:sp>
      <p:pic>
        <p:nvPicPr>
          <p:cNvPr id="13314" name="Picture 2" descr="Image result for sc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98" y="-320124"/>
            <a:ext cx="4202522" cy="42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cl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3568702"/>
            <a:ext cx="4888385" cy="30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Albany 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8812" y="1079407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8811" y="1981200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goal?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810" y="2866971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How to obtain goal?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8809" y="3690645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Who was involved?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8809" y="4514319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Why did it fail?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6588" y="5380946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MLK used it how?</a:t>
            </a:r>
          </a:p>
        </p:txBody>
      </p:sp>
      <p:pic>
        <p:nvPicPr>
          <p:cNvPr id="14340" name="Picture 4" descr="Image result for albany movement go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r="10026"/>
          <a:stretch/>
        </p:blipFill>
        <p:spPr bwMode="auto">
          <a:xfrm>
            <a:off x="379412" y="1048166"/>
            <a:ext cx="6457970" cy="57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812" y="310004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GPB </a:t>
            </a:r>
            <a:r>
              <a:rPr lang="en-US" dirty="0" err="1">
                <a:hlinkClick r:id="rId4"/>
              </a:rPr>
              <a:t>albany</a:t>
            </a:r>
            <a:r>
              <a:rPr lang="en-US" dirty="0">
                <a:hlinkClick r:id="rId4"/>
              </a:rPr>
              <a:t>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on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8812" y="1079407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Describe.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8811" y="1981200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Famous event?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810" y="2866971"/>
            <a:ext cx="5044565" cy="7017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Result? </a:t>
            </a:r>
          </a:p>
        </p:txBody>
      </p:sp>
      <p:pic>
        <p:nvPicPr>
          <p:cNvPr id="15364" name="Picture 4" descr="Image result for march on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8" y="1295400"/>
            <a:ext cx="6770942" cy="51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612" y="304800"/>
            <a:ext cx="588885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Rights Act of 1964</a:t>
            </a:r>
          </a:p>
        </p:txBody>
      </p:sp>
      <p:pic>
        <p:nvPicPr>
          <p:cNvPr id="16386" name="Picture 2" descr="Image result for civil rights act of 1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21" y="1294317"/>
            <a:ext cx="8659428" cy="55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0"/>
            <a:ext cx="4546601" cy="6843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7212" y="758109"/>
            <a:ext cx="6092825" cy="5327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Explain how </a:t>
            </a:r>
            <a:r>
              <a:rPr lang="en-U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transformed </a:t>
            </a:r>
            <a:r>
              <a:rPr lang="en-U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and created a </a:t>
            </a:r>
            <a:r>
              <a:rPr lang="en-U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population shift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within the state. </a:t>
            </a:r>
          </a:p>
        </p:txBody>
      </p:sp>
    </p:spTree>
    <p:extLst>
      <p:ext uri="{BB962C8B-B14F-4D97-AF65-F5344CB8AC3E}">
        <p14:creationId xmlns:p14="http://schemas.microsoft.com/office/powerpoint/2010/main" val="6299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ester madd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/>
          <a:stretch/>
        </p:blipFill>
        <p:spPr bwMode="auto">
          <a:xfrm>
            <a:off x="3122612" y="15240"/>
            <a:ext cx="5893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-1657043" y="2336245"/>
            <a:ext cx="62889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LESTER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7487674" y="2426814"/>
            <a:ext cx="63907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MADDOX</a:t>
            </a:r>
          </a:p>
        </p:txBody>
      </p:sp>
    </p:spTree>
    <p:extLst>
      <p:ext uri="{BB962C8B-B14F-4D97-AF65-F5344CB8AC3E}">
        <p14:creationId xmlns:p14="http://schemas.microsoft.com/office/powerpoint/2010/main" val="34497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99FFCC"/>
                </a:solidFill>
                <a:latin typeface="Stencil" panose="040409050D0802020404" pitchFamily="82" charset="0"/>
              </a:rPr>
              <a:t>Lester Maddox (1913-2003):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1524000"/>
            <a:ext cx="7239000" cy="5257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BF193"/>
                </a:solidFill>
              </a:rPr>
              <a:t>Georgia’s last segregationist Governor</a:t>
            </a:r>
          </a:p>
          <a:p>
            <a:pPr lvl="1"/>
            <a:r>
              <a:rPr lang="en-US" dirty="0">
                <a:solidFill>
                  <a:srgbClr val="FBF193"/>
                </a:solidFill>
              </a:rPr>
              <a:t>Defiant and outspoken against the Civil Rights Act of 1964</a:t>
            </a:r>
          </a:p>
          <a:p>
            <a:r>
              <a:rPr lang="en-US" dirty="0"/>
              <a:t>Opened the </a:t>
            </a:r>
            <a:r>
              <a:rPr lang="en-US" dirty="0" err="1"/>
              <a:t>Pickrick</a:t>
            </a:r>
            <a:r>
              <a:rPr lang="en-US" dirty="0"/>
              <a:t> cafeteria</a:t>
            </a:r>
          </a:p>
          <a:p>
            <a:pPr lvl="1"/>
            <a:r>
              <a:rPr lang="en-US" dirty="0"/>
              <a:t>Forced African Americans to leave his café with “drumsticks” axe handles</a:t>
            </a:r>
          </a:p>
          <a:p>
            <a:pPr lvl="1"/>
            <a:r>
              <a:rPr lang="en-US" dirty="0"/>
              <a:t>Closed the </a:t>
            </a:r>
            <a:r>
              <a:rPr lang="en-US" dirty="0" err="1"/>
              <a:t>Pickrick</a:t>
            </a:r>
            <a:r>
              <a:rPr lang="en-US" dirty="0"/>
              <a:t> instead of integrating it</a:t>
            </a:r>
          </a:p>
          <a:p>
            <a:r>
              <a:rPr lang="en-US" dirty="0">
                <a:solidFill>
                  <a:srgbClr val="FBF193"/>
                </a:solidFill>
              </a:rPr>
              <a:t>Appointed more African Americans to government positions than all other governors combined (controversial)</a:t>
            </a:r>
          </a:p>
          <a:p>
            <a:r>
              <a:rPr lang="en-US" dirty="0"/>
              <a:t>Refused to fly flags at half staff for MLK’s death</a:t>
            </a:r>
          </a:p>
          <a:p>
            <a:r>
              <a:rPr lang="en-US" dirty="0"/>
              <a:t>Tried to stay in politics, but lost</a:t>
            </a:r>
          </a:p>
          <a:p>
            <a:r>
              <a:rPr lang="en-US" dirty="0"/>
              <a:t>Never apologized for his stance on Segregation</a:t>
            </a:r>
          </a:p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Image result for lester madd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66" y="1219200"/>
            <a:ext cx="2354407" cy="35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ckrick ca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676400"/>
            <a:ext cx="3286328" cy="2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ester madd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16" y="3379421"/>
            <a:ext cx="3731996" cy="34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3" y="0"/>
            <a:ext cx="4554970" cy="6825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" y="0"/>
            <a:ext cx="7619999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" y="482138"/>
            <a:ext cx="9103360" cy="638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" y="13855"/>
            <a:ext cx="12154190" cy="664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32327"/>
            <a:ext cx="9676939" cy="6814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17" y="-24328"/>
            <a:ext cx="9133257" cy="6849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" y="41562"/>
            <a:ext cx="9103361" cy="6822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09" y="0"/>
            <a:ext cx="7012774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" y="3392903"/>
            <a:ext cx="6608622" cy="34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457200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99FFCC"/>
                </a:solidFill>
                <a:latin typeface="Stencil" panose="040409050D0802020404" pitchFamily="82" charset="0"/>
              </a:rPr>
              <a:t>William Hartsfield:</a:t>
            </a:r>
            <a:br>
              <a:rPr lang="en-US" sz="4000" dirty="0">
                <a:solidFill>
                  <a:srgbClr val="99FFCC"/>
                </a:solidFill>
                <a:latin typeface="Stencil" panose="040409050D0802020404" pitchFamily="82" charset="0"/>
              </a:rPr>
            </a:br>
            <a:r>
              <a:rPr lang="en-US" sz="4000" dirty="0">
                <a:solidFill>
                  <a:srgbClr val="99FFCC"/>
                </a:solidFill>
                <a:latin typeface="Stencil" panose="040409050D0802020404" pitchFamily="82" charset="0"/>
              </a:rPr>
              <a:t>Father of Aviation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600200"/>
            <a:ext cx="6248400" cy="525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Georgia’s longest serving mayor</a:t>
            </a:r>
          </a:p>
          <a:p>
            <a:pPr lvl="1"/>
            <a:r>
              <a:rPr lang="en-US" sz="2400" dirty="0"/>
              <a:t>(1937-1941; 1942-1961)</a:t>
            </a:r>
          </a:p>
          <a:p>
            <a:r>
              <a:rPr lang="en-US" sz="3200" dirty="0"/>
              <a:t>Supported Civil Rights</a:t>
            </a:r>
          </a:p>
          <a:p>
            <a:r>
              <a:rPr lang="en-US" sz="3200" dirty="0"/>
              <a:t>City Council</a:t>
            </a:r>
          </a:p>
          <a:p>
            <a:pPr lvl="1"/>
            <a:r>
              <a:rPr lang="en-US" sz="2800" dirty="0"/>
              <a:t>Supported Aviation</a:t>
            </a:r>
          </a:p>
          <a:p>
            <a:pPr lvl="1"/>
            <a:r>
              <a:rPr lang="en-US" sz="2800" dirty="0"/>
              <a:t>1925 helped open Atlanta’s first airport</a:t>
            </a:r>
          </a:p>
          <a:p>
            <a:r>
              <a:rPr lang="en-US" sz="3200" dirty="0"/>
              <a:t>1941 Atlanta Municipal Airport</a:t>
            </a:r>
          </a:p>
          <a:p>
            <a:r>
              <a:rPr lang="en-US" sz="3200" dirty="0"/>
              <a:t>Integrated Public Schools as mayor</a:t>
            </a:r>
          </a:p>
        </p:txBody>
      </p:sp>
      <p:pic>
        <p:nvPicPr>
          <p:cNvPr id="3074" name="Picture 2" descr="Image result for william hartsfield geo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1828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" y="27709"/>
            <a:ext cx="7049944" cy="4944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22" y="2895601"/>
            <a:ext cx="7061703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" y="2452042"/>
            <a:ext cx="7016896" cy="4405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6" y="0"/>
            <a:ext cx="6514809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" y="0"/>
            <a:ext cx="725257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-1"/>
            <a:ext cx="9096375" cy="6813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41" y="228600"/>
            <a:ext cx="6858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42" y="2276657"/>
            <a:ext cx="4957305" cy="4957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" y="-85543"/>
            <a:ext cx="4724400" cy="472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56" y="0"/>
            <a:ext cx="10287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" y="-9866"/>
            <a:ext cx="9086807" cy="68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457200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99FFCC"/>
                </a:solidFill>
                <a:latin typeface="Stencil" panose="040409050D0802020404" pitchFamily="82" charset="0"/>
              </a:rPr>
              <a:t>Ivan Allen JR</a:t>
            </a:r>
            <a:endParaRPr lang="en-US" sz="6000" dirty="0">
              <a:solidFill>
                <a:srgbClr val="99FFCC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507980"/>
            <a:ext cx="10134600" cy="525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Georgia Mayor</a:t>
            </a:r>
          </a:p>
          <a:p>
            <a:pPr lvl="1"/>
            <a:r>
              <a:rPr lang="en-US" sz="2800" dirty="0"/>
              <a:t>First thing he did was remove all the “colored” and “white” signs from the building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Bigger supporter of Civil Rights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Desegregated building cafeteria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Worked with MLK 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Helped create I-285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Helped start the M.A.R.T.A.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Major sports leagues in Atlanta</a:t>
            </a:r>
          </a:p>
          <a:p>
            <a:pPr lvl="1"/>
            <a:r>
              <a:rPr lang="en-US" sz="2800" dirty="0"/>
              <a:t>Hawks, Falcons, Braves</a:t>
            </a:r>
          </a:p>
          <a:p>
            <a:pPr lvl="1"/>
            <a:r>
              <a:rPr lang="en-US" sz="2800" dirty="0"/>
              <a:t>Had stadiums built</a:t>
            </a:r>
          </a:p>
        </p:txBody>
      </p:sp>
      <p:pic>
        <p:nvPicPr>
          <p:cNvPr id="2050" name="Picture 2" descr="Image result for ivan allen jr geor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4999"/>
          <a:stretch/>
        </p:blipFill>
        <p:spPr bwMode="auto">
          <a:xfrm>
            <a:off x="7161212" y="2589532"/>
            <a:ext cx="4040817" cy="42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1940s and 1950s, what were African Americans fighting for?</a:t>
            </a:r>
          </a:p>
        </p:txBody>
      </p:sp>
      <p:pic>
        <p:nvPicPr>
          <p:cNvPr id="3074" name="Picture 2" descr="Image result for 40s and 50s african americans fighting for e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" y="1828799"/>
            <a:ext cx="12087225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group fought against segregation?</a:t>
            </a:r>
          </a:p>
        </p:txBody>
      </p:sp>
      <p:pic>
        <p:nvPicPr>
          <p:cNvPr id="4098" name="Picture 2" descr="Image result for NAACP 195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71978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3812" y="2057400"/>
            <a:ext cx="323917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Review: Who created this group?</a:t>
            </a:r>
          </a:p>
        </p:txBody>
      </p:sp>
      <p:pic>
        <p:nvPicPr>
          <p:cNvPr id="4100" name="Picture 4" descr="Image result for NAACP 195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7" y="1449184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17" y="152400"/>
            <a:ext cx="1218882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Rights leaders used what method to fight segregation during this time period?</a:t>
            </a:r>
          </a:p>
        </p:txBody>
      </p:sp>
      <p:pic>
        <p:nvPicPr>
          <p:cNvPr id="5122" name="Picture 2" descr="Image result for economic protests 1950s-60s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1336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0795" y="2503691"/>
            <a:ext cx="472281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Do you know any other ways people fought against inequality?</a:t>
            </a:r>
          </a:p>
        </p:txBody>
      </p:sp>
    </p:spTree>
    <p:extLst>
      <p:ext uri="{BB962C8B-B14F-4D97-AF65-F5344CB8AC3E}">
        <p14:creationId xmlns:p14="http://schemas.microsoft.com/office/powerpoint/2010/main" val="40878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583</Words>
  <Application>Microsoft Office PowerPoint</Application>
  <PresentationFormat>Custom</PresentationFormat>
  <Paragraphs>117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Corbel</vt:lpstr>
      <vt:lpstr>Stencil</vt:lpstr>
      <vt:lpstr>Chalkboard 16x9</vt:lpstr>
      <vt:lpstr>PowerPoint Presentation</vt:lpstr>
      <vt:lpstr>PowerPoint Presentation</vt:lpstr>
      <vt:lpstr>PowerPoint Presentation</vt:lpstr>
      <vt:lpstr>William Hartsfield: Father of Aviation</vt:lpstr>
      <vt:lpstr>PowerPoint Presentation</vt:lpstr>
      <vt:lpstr>Ivan Allen JR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Lester Maddox (1913-2003):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2016-07-23T23:13:25Z</dcterms:created>
  <dcterms:modified xsi:type="dcterms:W3CDTF">2020-02-25T17:03:02Z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